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14"/>
  </p:notesMasterIdLst>
  <p:sldIdLst>
    <p:sldId id="289" r:id="rId3"/>
    <p:sldId id="311" r:id="rId4"/>
    <p:sldId id="1530" r:id="rId5"/>
    <p:sldId id="1550" r:id="rId6"/>
    <p:sldId id="1551" r:id="rId7"/>
    <p:sldId id="308" r:id="rId8"/>
    <p:sldId id="1541" r:id="rId9"/>
    <p:sldId id="1542" r:id="rId10"/>
    <p:sldId id="309" r:id="rId11"/>
    <p:sldId id="1547" r:id="rId12"/>
    <p:sldId id="1548" r:id="rId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6" autoAdjust="0"/>
    <p:restoredTop sz="94660"/>
  </p:normalViewPr>
  <p:slideViewPr>
    <p:cSldViewPr snapToGrid="0">
      <p:cViewPr varScale="1">
        <p:scale>
          <a:sx n="83" d="100"/>
          <a:sy n="83" d="100"/>
        </p:scale>
        <p:origin x="1469"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8C737B-1FE6-4205-A28A-3D9431CA00DC}" type="datetimeFigureOut">
              <a:rPr lang="en-US" smtClean="0"/>
              <a:t>3/30/2022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2161C5-1529-4F2F-92B4-E89EA3D4CDEE}" type="slidenum">
              <a:rPr lang="en-US" smtClean="0"/>
              <a:t>‹#›</a:t>
            </a:fld>
            <a:endParaRPr lang="en-US"/>
          </a:p>
        </p:txBody>
      </p:sp>
    </p:spTree>
    <p:extLst>
      <p:ext uri="{BB962C8B-B14F-4D97-AF65-F5344CB8AC3E}">
        <p14:creationId xmlns:p14="http://schemas.microsoft.com/office/powerpoint/2010/main" val="3072315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 name="Google Shape;23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extLst>
      <p:ext uri="{BB962C8B-B14F-4D97-AF65-F5344CB8AC3E}">
        <p14:creationId xmlns:p14="http://schemas.microsoft.com/office/powerpoint/2010/main" val="692557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ADE45D-FA68-4A88-8855-07BC5992CD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93431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29A9D39-3A47-4B0E-9743-D660E172EA54}" type="datetimeFigureOut">
              <a:rPr lang="en-US" smtClean="0"/>
              <a:t>3/30/2022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43255-E28B-46E8-ACEA-EF3D872A0B89}" type="slidenum">
              <a:rPr lang="en-US" smtClean="0"/>
              <a:t>‹#›</a:t>
            </a:fld>
            <a:endParaRPr lang="en-US"/>
          </a:p>
        </p:txBody>
      </p:sp>
    </p:spTree>
    <p:extLst>
      <p:ext uri="{BB962C8B-B14F-4D97-AF65-F5344CB8AC3E}">
        <p14:creationId xmlns:p14="http://schemas.microsoft.com/office/powerpoint/2010/main" val="376211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9A9D39-3A47-4B0E-9743-D660E172EA54}" type="datetimeFigureOut">
              <a:rPr lang="en-US" smtClean="0"/>
              <a:t>3/30/2022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43255-E28B-46E8-ACEA-EF3D872A0B89}" type="slidenum">
              <a:rPr lang="en-US" smtClean="0"/>
              <a:t>‹#›</a:t>
            </a:fld>
            <a:endParaRPr lang="en-US"/>
          </a:p>
        </p:txBody>
      </p:sp>
    </p:spTree>
    <p:extLst>
      <p:ext uri="{BB962C8B-B14F-4D97-AF65-F5344CB8AC3E}">
        <p14:creationId xmlns:p14="http://schemas.microsoft.com/office/powerpoint/2010/main" val="2814600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9A9D39-3A47-4B0E-9743-D660E172EA54}" type="datetimeFigureOut">
              <a:rPr lang="en-US" smtClean="0"/>
              <a:t>3/30/2022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43255-E28B-46E8-ACEA-EF3D872A0B89}" type="slidenum">
              <a:rPr lang="en-US" smtClean="0"/>
              <a:t>‹#›</a:t>
            </a:fld>
            <a:endParaRPr lang="en-US"/>
          </a:p>
        </p:txBody>
      </p:sp>
    </p:spTree>
    <p:extLst>
      <p:ext uri="{BB962C8B-B14F-4D97-AF65-F5344CB8AC3E}">
        <p14:creationId xmlns:p14="http://schemas.microsoft.com/office/powerpoint/2010/main" val="28653008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9B54E1E-8D02-4552-AF01-0F89CE813A79}" type="datetimeFigureOut">
              <a:rPr lang="en-US" smtClean="0"/>
              <a:t>3/30/2022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325A4-0BC8-4B51-87A0-B9543AD7AAD9}" type="slidenum">
              <a:rPr lang="en-US" smtClean="0"/>
              <a:t>‹#›</a:t>
            </a:fld>
            <a:endParaRPr lang="en-US"/>
          </a:p>
        </p:txBody>
      </p:sp>
    </p:spTree>
    <p:extLst>
      <p:ext uri="{BB962C8B-B14F-4D97-AF65-F5344CB8AC3E}">
        <p14:creationId xmlns:p14="http://schemas.microsoft.com/office/powerpoint/2010/main" val="4860157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B54E1E-8D02-4552-AF01-0F89CE813A79}" type="datetimeFigureOut">
              <a:rPr lang="en-US" smtClean="0"/>
              <a:t>3/30/2022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325A4-0BC8-4B51-87A0-B9543AD7AAD9}" type="slidenum">
              <a:rPr lang="en-US" smtClean="0"/>
              <a:t>‹#›</a:t>
            </a:fld>
            <a:endParaRPr lang="en-US"/>
          </a:p>
        </p:txBody>
      </p:sp>
    </p:spTree>
    <p:extLst>
      <p:ext uri="{BB962C8B-B14F-4D97-AF65-F5344CB8AC3E}">
        <p14:creationId xmlns:p14="http://schemas.microsoft.com/office/powerpoint/2010/main" val="27206026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B54E1E-8D02-4552-AF01-0F89CE813A79}" type="datetimeFigureOut">
              <a:rPr lang="en-US" smtClean="0"/>
              <a:t>3/30/2022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325A4-0BC8-4B51-87A0-B9543AD7AAD9}" type="slidenum">
              <a:rPr lang="en-US" smtClean="0"/>
              <a:t>‹#›</a:t>
            </a:fld>
            <a:endParaRPr lang="en-US"/>
          </a:p>
        </p:txBody>
      </p:sp>
    </p:spTree>
    <p:extLst>
      <p:ext uri="{BB962C8B-B14F-4D97-AF65-F5344CB8AC3E}">
        <p14:creationId xmlns:p14="http://schemas.microsoft.com/office/powerpoint/2010/main" val="22380019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9B54E1E-8D02-4552-AF01-0F89CE813A79}" type="datetimeFigureOut">
              <a:rPr lang="en-US" smtClean="0"/>
              <a:t>3/30/2022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3325A4-0BC8-4B51-87A0-B9543AD7AAD9}" type="slidenum">
              <a:rPr lang="en-US" smtClean="0"/>
              <a:t>‹#›</a:t>
            </a:fld>
            <a:endParaRPr lang="en-US"/>
          </a:p>
        </p:txBody>
      </p:sp>
    </p:spTree>
    <p:extLst>
      <p:ext uri="{BB962C8B-B14F-4D97-AF65-F5344CB8AC3E}">
        <p14:creationId xmlns:p14="http://schemas.microsoft.com/office/powerpoint/2010/main" val="1878276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9B54E1E-8D02-4552-AF01-0F89CE813A79}" type="datetimeFigureOut">
              <a:rPr lang="en-US" smtClean="0"/>
              <a:t>3/30/2022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3325A4-0BC8-4B51-87A0-B9543AD7AAD9}" type="slidenum">
              <a:rPr lang="en-US" smtClean="0"/>
              <a:t>‹#›</a:t>
            </a:fld>
            <a:endParaRPr lang="en-US"/>
          </a:p>
        </p:txBody>
      </p:sp>
    </p:spTree>
    <p:extLst>
      <p:ext uri="{BB962C8B-B14F-4D97-AF65-F5344CB8AC3E}">
        <p14:creationId xmlns:p14="http://schemas.microsoft.com/office/powerpoint/2010/main" val="42903595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9B54E1E-8D02-4552-AF01-0F89CE813A79}" type="datetimeFigureOut">
              <a:rPr lang="en-US" smtClean="0"/>
              <a:t>3/30/2022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325A4-0BC8-4B51-87A0-B9543AD7AAD9}" type="slidenum">
              <a:rPr lang="en-US" smtClean="0"/>
              <a:t>‹#›</a:t>
            </a:fld>
            <a:endParaRPr lang="en-US"/>
          </a:p>
        </p:txBody>
      </p:sp>
    </p:spTree>
    <p:extLst>
      <p:ext uri="{BB962C8B-B14F-4D97-AF65-F5344CB8AC3E}">
        <p14:creationId xmlns:p14="http://schemas.microsoft.com/office/powerpoint/2010/main" val="27115300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B54E1E-8D02-4552-AF01-0F89CE813A79}" type="datetimeFigureOut">
              <a:rPr lang="en-US" smtClean="0"/>
              <a:t>3/30/2022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3325A4-0BC8-4B51-87A0-B9543AD7AAD9}" type="slidenum">
              <a:rPr lang="en-US" smtClean="0"/>
              <a:t>‹#›</a:t>
            </a:fld>
            <a:endParaRPr lang="en-US"/>
          </a:p>
        </p:txBody>
      </p:sp>
    </p:spTree>
    <p:extLst>
      <p:ext uri="{BB962C8B-B14F-4D97-AF65-F5344CB8AC3E}">
        <p14:creationId xmlns:p14="http://schemas.microsoft.com/office/powerpoint/2010/main" val="3408378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9B54E1E-8D02-4552-AF01-0F89CE813A79}" type="datetimeFigureOut">
              <a:rPr lang="en-US" smtClean="0"/>
              <a:t>3/30/2022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3325A4-0BC8-4B51-87A0-B9543AD7AAD9}" type="slidenum">
              <a:rPr lang="en-US" smtClean="0"/>
              <a:t>‹#›</a:t>
            </a:fld>
            <a:endParaRPr lang="en-US"/>
          </a:p>
        </p:txBody>
      </p:sp>
    </p:spTree>
    <p:extLst>
      <p:ext uri="{BB962C8B-B14F-4D97-AF65-F5344CB8AC3E}">
        <p14:creationId xmlns:p14="http://schemas.microsoft.com/office/powerpoint/2010/main" val="3282508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9A9D39-3A47-4B0E-9743-D660E172EA54}" type="datetimeFigureOut">
              <a:rPr lang="en-US" smtClean="0"/>
              <a:t>3/30/2022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43255-E28B-46E8-ACEA-EF3D872A0B89}" type="slidenum">
              <a:rPr lang="en-US" smtClean="0"/>
              <a:t>‹#›</a:t>
            </a:fld>
            <a:endParaRPr lang="en-US"/>
          </a:p>
        </p:txBody>
      </p:sp>
    </p:spTree>
    <p:extLst>
      <p:ext uri="{BB962C8B-B14F-4D97-AF65-F5344CB8AC3E}">
        <p14:creationId xmlns:p14="http://schemas.microsoft.com/office/powerpoint/2010/main" val="18526189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9B54E1E-8D02-4552-AF01-0F89CE813A79}" type="datetimeFigureOut">
              <a:rPr lang="en-US" smtClean="0"/>
              <a:t>3/30/2022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3325A4-0BC8-4B51-87A0-B9543AD7AAD9}" type="slidenum">
              <a:rPr lang="en-US" smtClean="0"/>
              <a:t>‹#›</a:t>
            </a:fld>
            <a:endParaRPr lang="en-US"/>
          </a:p>
        </p:txBody>
      </p:sp>
    </p:spTree>
    <p:extLst>
      <p:ext uri="{BB962C8B-B14F-4D97-AF65-F5344CB8AC3E}">
        <p14:creationId xmlns:p14="http://schemas.microsoft.com/office/powerpoint/2010/main" val="30353024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B54E1E-8D02-4552-AF01-0F89CE813A79}" type="datetimeFigureOut">
              <a:rPr lang="en-US" smtClean="0"/>
              <a:t>3/30/2022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325A4-0BC8-4B51-87A0-B9543AD7AAD9}" type="slidenum">
              <a:rPr lang="en-US" smtClean="0"/>
              <a:t>‹#›</a:t>
            </a:fld>
            <a:endParaRPr lang="en-US"/>
          </a:p>
        </p:txBody>
      </p:sp>
    </p:spTree>
    <p:extLst>
      <p:ext uri="{BB962C8B-B14F-4D97-AF65-F5344CB8AC3E}">
        <p14:creationId xmlns:p14="http://schemas.microsoft.com/office/powerpoint/2010/main" val="8258937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B54E1E-8D02-4552-AF01-0F89CE813A79}" type="datetimeFigureOut">
              <a:rPr lang="en-US" smtClean="0"/>
              <a:t>3/30/2022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325A4-0BC8-4B51-87A0-B9543AD7AAD9}" type="slidenum">
              <a:rPr lang="en-US" smtClean="0"/>
              <a:t>‹#›</a:t>
            </a:fld>
            <a:endParaRPr lang="en-US"/>
          </a:p>
        </p:txBody>
      </p:sp>
    </p:spTree>
    <p:extLst>
      <p:ext uri="{BB962C8B-B14F-4D97-AF65-F5344CB8AC3E}">
        <p14:creationId xmlns:p14="http://schemas.microsoft.com/office/powerpoint/2010/main" val="916495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9A9D39-3A47-4B0E-9743-D660E172EA54}" type="datetimeFigureOut">
              <a:rPr lang="en-US" smtClean="0"/>
              <a:t>3/30/2022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43255-E28B-46E8-ACEA-EF3D872A0B89}" type="slidenum">
              <a:rPr lang="en-US" smtClean="0"/>
              <a:t>‹#›</a:t>
            </a:fld>
            <a:endParaRPr lang="en-US"/>
          </a:p>
        </p:txBody>
      </p:sp>
    </p:spTree>
    <p:extLst>
      <p:ext uri="{BB962C8B-B14F-4D97-AF65-F5344CB8AC3E}">
        <p14:creationId xmlns:p14="http://schemas.microsoft.com/office/powerpoint/2010/main" val="1418211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29A9D39-3A47-4B0E-9743-D660E172EA54}" type="datetimeFigureOut">
              <a:rPr lang="en-US" smtClean="0"/>
              <a:t>3/30/2022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43255-E28B-46E8-ACEA-EF3D872A0B89}" type="slidenum">
              <a:rPr lang="en-US" smtClean="0"/>
              <a:t>‹#›</a:t>
            </a:fld>
            <a:endParaRPr lang="en-US"/>
          </a:p>
        </p:txBody>
      </p:sp>
    </p:spTree>
    <p:extLst>
      <p:ext uri="{BB962C8B-B14F-4D97-AF65-F5344CB8AC3E}">
        <p14:creationId xmlns:p14="http://schemas.microsoft.com/office/powerpoint/2010/main" val="3316575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29A9D39-3A47-4B0E-9743-D660E172EA54}" type="datetimeFigureOut">
              <a:rPr lang="en-US" smtClean="0"/>
              <a:t>3/30/2022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243255-E28B-46E8-ACEA-EF3D872A0B89}" type="slidenum">
              <a:rPr lang="en-US" smtClean="0"/>
              <a:t>‹#›</a:t>
            </a:fld>
            <a:endParaRPr lang="en-US"/>
          </a:p>
        </p:txBody>
      </p:sp>
    </p:spTree>
    <p:extLst>
      <p:ext uri="{BB962C8B-B14F-4D97-AF65-F5344CB8AC3E}">
        <p14:creationId xmlns:p14="http://schemas.microsoft.com/office/powerpoint/2010/main" val="3044491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29A9D39-3A47-4B0E-9743-D660E172EA54}" type="datetimeFigureOut">
              <a:rPr lang="en-US" smtClean="0"/>
              <a:t>3/30/2022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243255-E28B-46E8-ACEA-EF3D872A0B89}" type="slidenum">
              <a:rPr lang="en-US" smtClean="0"/>
              <a:t>‹#›</a:t>
            </a:fld>
            <a:endParaRPr lang="en-US"/>
          </a:p>
        </p:txBody>
      </p:sp>
    </p:spTree>
    <p:extLst>
      <p:ext uri="{BB962C8B-B14F-4D97-AF65-F5344CB8AC3E}">
        <p14:creationId xmlns:p14="http://schemas.microsoft.com/office/powerpoint/2010/main" val="1204603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9A9D39-3A47-4B0E-9743-D660E172EA54}" type="datetimeFigureOut">
              <a:rPr lang="en-US" smtClean="0"/>
              <a:t>3/30/2022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243255-E28B-46E8-ACEA-EF3D872A0B89}" type="slidenum">
              <a:rPr lang="en-US" smtClean="0"/>
              <a:t>‹#›</a:t>
            </a:fld>
            <a:endParaRPr lang="en-US"/>
          </a:p>
        </p:txBody>
      </p:sp>
    </p:spTree>
    <p:extLst>
      <p:ext uri="{BB962C8B-B14F-4D97-AF65-F5344CB8AC3E}">
        <p14:creationId xmlns:p14="http://schemas.microsoft.com/office/powerpoint/2010/main" val="2675911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29A9D39-3A47-4B0E-9743-D660E172EA54}" type="datetimeFigureOut">
              <a:rPr lang="en-US" smtClean="0"/>
              <a:t>3/30/2022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43255-E28B-46E8-ACEA-EF3D872A0B89}" type="slidenum">
              <a:rPr lang="en-US" smtClean="0"/>
              <a:t>‹#›</a:t>
            </a:fld>
            <a:endParaRPr lang="en-US"/>
          </a:p>
        </p:txBody>
      </p:sp>
    </p:spTree>
    <p:extLst>
      <p:ext uri="{BB962C8B-B14F-4D97-AF65-F5344CB8AC3E}">
        <p14:creationId xmlns:p14="http://schemas.microsoft.com/office/powerpoint/2010/main" val="3883754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29A9D39-3A47-4B0E-9743-D660E172EA54}" type="datetimeFigureOut">
              <a:rPr lang="en-US" smtClean="0"/>
              <a:t>3/30/2022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43255-E28B-46E8-ACEA-EF3D872A0B89}" type="slidenum">
              <a:rPr lang="en-US" smtClean="0"/>
              <a:t>‹#›</a:t>
            </a:fld>
            <a:endParaRPr lang="en-US"/>
          </a:p>
        </p:txBody>
      </p:sp>
    </p:spTree>
    <p:extLst>
      <p:ext uri="{BB962C8B-B14F-4D97-AF65-F5344CB8AC3E}">
        <p14:creationId xmlns:p14="http://schemas.microsoft.com/office/powerpoint/2010/main" val="860080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9A9D39-3A47-4B0E-9743-D660E172EA54}" type="datetimeFigureOut">
              <a:rPr lang="en-US" smtClean="0"/>
              <a:t>3/30/2022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243255-E28B-46E8-ACEA-EF3D872A0B89}" type="slidenum">
              <a:rPr lang="en-US" smtClean="0"/>
              <a:t>‹#›</a:t>
            </a:fld>
            <a:endParaRPr lang="en-US"/>
          </a:p>
        </p:txBody>
      </p:sp>
    </p:spTree>
    <p:extLst>
      <p:ext uri="{BB962C8B-B14F-4D97-AF65-F5344CB8AC3E}">
        <p14:creationId xmlns:p14="http://schemas.microsoft.com/office/powerpoint/2010/main" val="33454670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B54E1E-8D02-4552-AF01-0F89CE813A79}" type="datetimeFigureOut">
              <a:rPr lang="en-US" smtClean="0"/>
              <a:t>3/30/2022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3325A4-0BC8-4B51-87A0-B9543AD7AAD9}" type="slidenum">
              <a:rPr lang="en-US" smtClean="0"/>
              <a:t>‹#›</a:t>
            </a:fld>
            <a:endParaRPr lang="en-US"/>
          </a:p>
        </p:txBody>
      </p:sp>
    </p:spTree>
    <p:extLst>
      <p:ext uri="{BB962C8B-B14F-4D97-AF65-F5344CB8AC3E}">
        <p14:creationId xmlns:p14="http://schemas.microsoft.com/office/powerpoint/2010/main" val="113340495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hyperlink" Target="https://pixabay.com/vectors/ehr-emr-electronic-medical-record-1476525/" TargetMode="External"/><Relationship Id="rId13" Type="http://schemas.openxmlformats.org/officeDocument/2006/relationships/hyperlink" Target="https://en.wikipedia.org/wiki/Seal_of_Tennessee" TargetMode="External"/><Relationship Id="rId3" Type="http://schemas.openxmlformats.org/officeDocument/2006/relationships/image" Target="../media/image7.jpeg"/><Relationship Id="rId7" Type="http://schemas.openxmlformats.org/officeDocument/2006/relationships/image" Target="../media/image9.png"/><Relationship Id="rId12"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13.xml"/><Relationship Id="rId6" Type="http://schemas.openxmlformats.org/officeDocument/2006/relationships/hyperlink" Target="http://jerryfahrni.com/2012/06/warning-labels-on-outpatient-prescription-vials-not-so-great-after-all/" TargetMode="External"/><Relationship Id="rId11" Type="http://schemas.openxmlformats.org/officeDocument/2006/relationships/image" Target="../media/image12.png"/><Relationship Id="rId5" Type="http://schemas.openxmlformats.org/officeDocument/2006/relationships/image" Target="../media/image8.jpeg"/><Relationship Id="rId15" Type="http://schemas.openxmlformats.org/officeDocument/2006/relationships/hyperlink" Target="https://en.wikipedia.org/wiki/North_Carolina_General_Assembly" TargetMode="External"/><Relationship Id="rId10" Type="http://schemas.openxmlformats.org/officeDocument/2006/relationships/image" Target="../media/image11.png"/><Relationship Id="rId4" Type="http://schemas.openxmlformats.org/officeDocument/2006/relationships/hyperlink" Target="http://commons.wikimedia.org/wiki/File:Stoneage_Grave_Hill,_Germany,_Grabhuegel.jpg" TargetMode="External"/><Relationship Id="rId9" Type="http://schemas.openxmlformats.org/officeDocument/2006/relationships/image" Target="../media/image10.png"/><Relationship Id="rId14"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9"/>
          <p:cNvSpPr/>
          <p:nvPr/>
        </p:nvSpPr>
        <p:spPr>
          <a:xfrm>
            <a:off x="0" y="3806625"/>
            <a:ext cx="9144000" cy="1295641"/>
          </a:xfrm>
          <a:prstGeom prst="rect">
            <a:avLst/>
          </a:prstGeom>
          <a:solidFill>
            <a:srgbClr val="3F3F3F"/>
          </a:solidFill>
          <a:ln>
            <a:noFill/>
          </a:ln>
        </p:spPr>
        <p:txBody>
          <a:bodyPr spcFirstLastPara="1" wrap="square" lIns="68569" tIns="34275" rIns="68569" bIns="34275" anchor="ctr" anchorCtr="0">
            <a:noAutofit/>
          </a:bodyPr>
          <a:lstStyle/>
          <a:p>
            <a:pPr algn="ctr"/>
            <a:r>
              <a:rPr lang="en-US" sz="4050" dirty="0">
                <a:solidFill>
                  <a:schemeClr val="lt1"/>
                </a:solidFill>
                <a:latin typeface="Libre Franklin"/>
                <a:ea typeface="Libre Franklin"/>
                <a:cs typeface="Libre Franklin"/>
                <a:sym typeface="Libre Franklin"/>
              </a:rPr>
              <a:t>Other Real-World Examples</a:t>
            </a:r>
            <a:endParaRPr sz="675" dirty="0"/>
          </a:p>
        </p:txBody>
      </p:sp>
      <p:grpSp>
        <p:nvGrpSpPr>
          <p:cNvPr id="240" name="Google Shape;240;p9"/>
          <p:cNvGrpSpPr/>
          <p:nvPr/>
        </p:nvGrpSpPr>
        <p:grpSpPr>
          <a:xfrm>
            <a:off x="3674576" y="2191310"/>
            <a:ext cx="1794847" cy="1615315"/>
            <a:chOff x="4649355" y="-2736468"/>
            <a:chExt cx="3042048" cy="3209512"/>
          </a:xfrm>
        </p:grpSpPr>
        <p:pic>
          <p:nvPicPr>
            <p:cNvPr id="241" name="Google Shape;241;p9" descr="Court with solid fill"/>
            <p:cNvPicPr preferRelativeResize="0"/>
            <p:nvPr/>
          </p:nvPicPr>
          <p:blipFill rotWithShape="1">
            <a:blip r:embed="rId3">
              <a:alphaModFix/>
            </a:blip>
            <a:srcRect/>
            <a:stretch/>
          </p:blipFill>
          <p:spPr>
            <a:xfrm>
              <a:off x="4649355" y="-2736468"/>
              <a:ext cx="2893289" cy="2875000"/>
            </a:xfrm>
            <a:prstGeom prst="rect">
              <a:avLst/>
            </a:prstGeom>
            <a:noFill/>
            <a:ln>
              <a:noFill/>
            </a:ln>
          </p:spPr>
        </p:pic>
        <p:pic>
          <p:nvPicPr>
            <p:cNvPr id="242" name="Google Shape;242;p9" descr="Cursor with solid fill"/>
            <p:cNvPicPr preferRelativeResize="0"/>
            <p:nvPr/>
          </p:nvPicPr>
          <p:blipFill rotWithShape="1">
            <a:blip r:embed="rId4">
              <a:alphaModFix/>
            </a:blip>
            <a:srcRect/>
            <a:stretch/>
          </p:blipFill>
          <p:spPr>
            <a:xfrm>
              <a:off x="6521854" y="-689112"/>
              <a:ext cx="1169549" cy="1162156"/>
            </a:xfrm>
            <a:prstGeom prst="rect">
              <a:avLst/>
            </a:prstGeom>
            <a:noFill/>
            <a:ln>
              <a:noFill/>
            </a:ln>
          </p:spPr>
        </p:pic>
      </p:grpSp>
      <p:pic>
        <p:nvPicPr>
          <p:cNvPr id="243" name="Google Shape;243;p9" descr="Scales of Justice"/>
          <p:cNvPicPr preferRelativeResize="0"/>
          <p:nvPr/>
        </p:nvPicPr>
        <p:blipFill rotWithShape="1">
          <a:blip r:embed="rId5">
            <a:alphaModFix/>
          </a:blip>
          <a:srcRect/>
          <a:stretch/>
        </p:blipFill>
        <p:spPr>
          <a:xfrm>
            <a:off x="5569633" y="1988959"/>
            <a:ext cx="1649309" cy="1649309"/>
          </a:xfrm>
          <a:prstGeom prst="rect">
            <a:avLst/>
          </a:prstGeom>
          <a:noFill/>
          <a:ln>
            <a:noFill/>
          </a:ln>
        </p:spPr>
      </p:pic>
      <p:pic>
        <p:nvPicPr>
          <p:cNvPr id="244" name="Google Shape;244;p9" descr="Care with solid fill"/>
          <p:cNvPicPr preferRelativeResize="0"/>
          <p:nvPr/>
        </p:nvPicPr>
        <p:blipFill rotWithShape="1">
          <a:blip r:embed="rId6">
            <a:alphaModFix/>
          </a:blip>
          <a:srcRect/>
          <a:stretch/>
        </p:blipFill>
        <p:spPr>
          <a:xfrm>
            <a:off x="1837288" y="2090134"/>
            <a:ext cx="1649309" cy="1649309"/>
          </a:xfrm>
          <a:prstGeom prst="rect">
            <a:avLst/>
          </a:prstGeom>
          <a:noFill/>
          <a:ln>
            <a:noFill/>
          </a:ln>
        </p:spPr>
      </p:pic>
    </p:spTree>
    <p:extLst>
      <p:ext uri="{BB962C8B-B14F-4D97-AF65-F5344CB8AC3E}">
        <p14:creationId xmlns:p14="http://schemas.microsoft.com/office/powerpoint/2010/main" val="3260570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2F3F9A-AF38-4B0D-BBAF-810756FBBE8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89748" y="1117311"/>
            <a:ext cx="6164503" cy="4623377"/>
          </a:xfrm>
          <a:prstGeom prst="rect">
            <a:avLst/>
          </a:prstGeom>
          <a:noFill/>
          <a:ln>
            <a:noFill/>
          </a:ln>
        </p:spPr>
      </p:pic>
      <p:sp>
        <p:nvSpPr>
          <p:cNvPr id="7" name="TextBox 9">
            <a:extLst>
              <a:ext uri="{FF2B5EF4-FFF2-40B4-BE49-F238E27FC236}">
                <a16:creationId xmlns:a16="http://schemas.microsoft.com/office/drawing/2014/main" id="{BB37E145-D157-40A3-918C-7DA7C445D272}"/>
              </a:ext>
            </a:extLst>
          </p:cNvPr>
          <p:cNvSpPr txBox="1"/>
          <p:nvPr/>
        </p:nvSpPr>
        <p:spPr>
          <a:xfrm>
            <a:off x="0" y="227123"/>
            <a:ext cx="9144000" cy="738664"/>
          </a:xfrm>
          <a:prstGeom prst="rect">
            <a:avLst/>
          </a:prstGeom>
          <a:solidFill>
            <a:srgbClr val="0070C0"/>
          </a:solidFill>
          <a:ln>
            <a:solidFill>
              <a:schemeClr val="accent1">
                <a:lumMod val="75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100" b="1" dirty="0">
                <a:solidFill>
                  <a:schemeClr val="bg1"/>
                </a:solidFill>
                <a:latin typeface="Arial" panose="020B0604020202020204" pitchFamily="34" charset="0"/>
                <a:cs typeface="Arial" panose="020B0604020202020204" pitchFamily="34" charset="0"/>
              </a:rPr>
              <a:t>Health Care Use Among Latinx Children After 2017 Executive Actions on Immigration</a:t>
            </a:r>
            <a:endParaRPr lang="en-US" sz="2100"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B237529-6744-420E-AB0C-25C5CADB9723}"/>
              </a:ext>
            </a:extLst>
          </p:cNvPr>
          <p:cNvSpPr/>
          <p:nvPr/>
        </p:nvSpPr>
        <p:spPr>
          <a:xfrm>
            <a:off x="0" y="5970221"/>
            <a:ext cx="9144000" cy="738664"/>
          </a:xfrm>
          <a:prstGeom prst="rect">
            <a:avLst/>
          </a:prstGeom>
          <a:solidFill>
            <a:srgbClr val="0070C0"/>
          </a:solidFill>
          <a:ln>
            <a:solidFill>
              <a:schemeClr val="accent1"/>
            </a:solidFill>
          </a:ln>
        </p:spPr>
        <p:txBody>
          <a:bodyPr wrap="square">
            <a:spAutoFit/>
          </a:bodyPr>
          <a:lstStyle/>
          <a:p>
            <a:pPr algn="ctr"/>
            <a:r>
              <a:rPr lang="en-US" sz="1400" dirty="0">
                <a:solidFill>
                  <a:schemeClr val="bg1"/>
                </a:solidFill>
                <a:latin typeface="Arial" panose="020B0604020202020204" pitchFamily="34" charset="0"/>
                <a:cs typeface="Arial" panose="020B0604020202020204" pitchFamily="34" charset="0"/>
              </a:rPr>
              <a:t>Cholera R, </a:t>
            </a:r>
            <a:r>
              <a:rPr lang="en-US" sz="1400" b="1" dirty="0">
                <a:solidFill>
                  <a:schemeClr val="bg1"/>
                </a:solidFill>
                <a:latin typeface="Arial" panose="020B0604020202020204" pitchFamily="34" charset="0"/>
                <a:cs typeface="Arial" panose="020B0604020202020204" pitchFamily="34" charset="0"/>
              </a:rPr>
              <a:t>Ranapurwala</a:t>
            </a:r>
            <a:r>
              <a:rPr lang="en-US" sz="1400" dirty="0">
                <a:solidFill>
                  <a:schemeClr val="bg1"/>
                </a:solidFill>
                <a:latin typeface="Arial" panose="020B0604020202020204" pitchFamily="34" charset="0"/>
                <a:cs typeface="Arial" panose="020B0604020202020204" pitchFamily="34" charset="0"/>
              </a:rPr>
              <a:t> </a:t>
            </a:r>
            <a:r>
              <a:rPr lang="en-US" sz="1400" b="1" dirty="0">
                <a:solidFill>
                  <a:schemeClr val="bg1"/>
                </a:solidFill>
                <a:latin typeface="Arial" panose="020B0604020202020204" pitchFamily="34" charset="0"/>
                <a:cs typeface="Arial" panose="020B0604020202020204" pitchFamily="34" charset="0"/>
              </a:rPr>
              <a:t>SI</a:t>
            </a:r>
            <a:r>
              <a:rPr lang="en-US" sz="1400" dirty="0">
                <a:solidFill>
                  <a:schemeClr val="bg1"/>
                </a:solidFill>
                <a:latin typeface="Arial" panose="020B0604020202020204" pitchFamily="34" charset="0"/>
                <a:cs typeface="Arial" panose="020B0604020202020204" pitchFamily="34" charset="0"/>
              </a:rPr>
              <a:t>, Linton J, Shmuel S, Miller-Fitzwater A, Best DL, </a:t>
            </a:r>
            <a:r>
              <a:rPr lang="en-US" sz="1400" dirty="0" err="1">
                <a:solidFill>
                  <a:schemeClr val="bg1"/>
                </a:solidFill>
                <a:latin typeface="Arial" panose="020B0604020202020204" pitchFamily="34" charset="0"/>
                <a:cs typeface="Arial" panose="020B0604020202020204" pitchFamily="34" charset="0"/>
              </a:rPr>
              <a:t>Simha</a:t>
            </a:r>
            <a:r>
              <a:rPr lang="en-US" sz="1400" dirty="0">
                <a:solidFill>
                  <a:schemeClr val="bg1"/>
                </a:solidFill>
                <a:latin typeface="Arial" panose="020B0604020202020204" pitchFamily="34" charset="0"/>
                <a:cs typeface="Arial" panose="020B0604020202020204" pitchFamily="34" charset="0"/>
              </a:rPr>
              <a:t> S, Flower KB. Health Care Use Among Latinx Children After 2017 Executive Actions on Immigration. Pediatrics. 2021 Feb;147(2):e20200272. </a:t>
            </a:r>
            <a:r>
              <a:rPr lang="en-US" sz="1400" dirty="0" err="1">
                <a:solidFill>
                  <a:schemeClr val="bg1"/>
                </a:solidFill>
                <a:latin typeface="Arial" panose="020B0604020202020204" pitchFamily="34" charset="0"/>
                <a:cs typeface="Arial" panose="020B0604020202020204" pitchFamily="34" charset="0"/>
              </a:rPr>
              <a:t>doi</a:t>
            </a:r>
            <a:r>
              <a:rPr lang="en-US" sz="1400" dirty="0">
                <a:solidFill>
                  <a:schemeClr val="bg1"/>
                </a:solidFill>
                <a:latin typeface="Arial" panose="020B0604020202020204" pitchFamily="34" charset="0"/>
                <a:cs typeface="Arial" panose="020B0604020202020204" pitchFamily="34" charset="0"/>
              </a:rPr>
              <a:t>: 10.1542/peds.2020-0272. </a:t>
            </a:r>
          </a:p>
        </p:txBody>
      </p:sp>
    </p:spTree>
    <p:extLst>
      <p:ext uri="{BB962C8B-B14F-4D97-AF65-F5344CB8AC3E}">
        <p14:creationId xmlns:p14="http://schemas.microsoft.com/office/powerpoint/2010/main" val="324209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4900C4-78BC-446E-BB1D-4F111A0048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143000"/>
            <a:ext cx="6096000" cy="4572000"/>
          </a:xfrm>
          <a:prstGeom prst="rect">
            <a:avLst/>
          </a:prstGeom>
          <a:noFill/>
          <a:ln>
            <a:noFill/>
          </a:ln>
        </p:spPr>
      </p:pic>
      <p:sp>
        <p:nvSpPr>
          <p:cNvPr id="5" name="TextBox 9">
            <a:extLst>
              <a:ext uri="{FF2B5EF4-FFF2-40B4-BE49-F238E27FC236}">
                <a16:creationId xmlns:a16="http://schemas.microsoft.com/office/drawing/2014/main" id="{09B8556F-0989-4808-B426-90F80CCB8413}"/>
              </a:ext>
            </a:extLst>
          </p:cNvPr>
          <p:cNvSpPr txBox="1"/>
          <p:nvPr/>
        </p:nvSpPr>
        <p:spPr>
          <a:xfrm>
            <a:off x="0" y="227123"/>
            <a:ext cx="9144000" cy="738664"/>
          </a:xfrm>
          <a:prstGeom prst="rect">
            <a:avLst/>
          </a:prstGeom>
          <a:solidFill>
            <a:srgbClr val="0070C0"/>
          </a:solidFill>
          <a:ln>
            <a:solidFill>
              <a:schemeClr val="accent1">
                <a:lumMod val="75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100" b="1" dirty="0">
                <a:solidFill>
                  <a:schemeClr val="bg1"/>
                </a:solidFill>
                <a:latin typeface="Arial" panose="020B0604020202020204" pitchFamily="34" charset="0"/>
                <a:cs typeface="Arial" panose="020B0604020202020204" pitchFamily="34" charset="0"/>
              </a:rPr>
              <a:t>Health Care Use Among Latinx Children After 2017 Executive Actions on Immigration</a:t>
            </a:r>
            <a:endParaRPr lang="en-US" sz="2100"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97097DB-3F65-4743-BB97-94ED34131A62}"/>
              </a:ext>
            </a:extLst>
          </p:cNvPr>
          <p:cNvSpPr/>
          <p:nvPr/>
        </p:nvSpPr>
        <p:spPr>
          <a:xfrm>
            <a:off x="0" y="5970221"/>
            <a:ext cx="9144000" cy="738664"/>
          </a:xfrm>
          <a:prstGeom prst="rect">
            <a:avLst/>
          </a:prstGeom>
          <a:solidFill>
            <a:srgbClr val="0070C0"/>
          </a:solidFill>
          <a:ln>
            <a:solidFill>
              <a:schemeClr val="accent1"/>
            </a:solidFill>
          </a:ln>
        </p:spPr>
        <p:txBody>
          <a:bodyPr wrap="square">
            <a:spAutoFit/>
          </a:bodyPr>
          <a:lstStyle/>
          <a:p>
            <a:pPr algn="ctr"/>
            <a:r>
              <a:rPr lang="en-US" sz="1400" dirty="0">
                <a:solidFill>
                  <a:schemeClr val="bg1"/>
                </a:solidFill>
                <a:latin typeface="Arial" panose="020B0604020202020204" pitchFamily="34" charset="0"/>
                <a:cs typeface="Arial" panose="020B0604020202020204" pitchFamily="34" charset="0"/>
              </a:rPr>
              <a:t>Cholera R, </a:t>
            </a:r>
            <a:r>
              <a:rPr lang="en-US" sz="1400" b="1" dirty="0">
                <a:solidFill>
                  <a:schemeClr val="bg1"/>
                </a:solidFill>
                <a:latin typeface="Arial" panose="020B0604020202020204" pitchFamily="34" charset="0"/>
                <a:cs typeface="Arial" panose="020B0604020202020204" pitchFamily="34" charset="0"/>
              </a:rPr>
              <a:t>Ranapurwala</a:t>
            </a:r>
            <a:r>
              <a:rPr lang="en-US" sz="1400" dirty="0">
                <a:solidFill>
                  <a:schemeClr val="bg1"/>
                </a:solidFill>
                <a:latin typeface="Arial" panose="020B0604020202020204" pitchFamily="34" charset="0"/>
                <a:cs typeface="Arial" panose="020B0604020202020204" pitchFamily="34" charset="0"/>
              </a:rPr>
              <a:t> </a:t>
            </a:r>
            <a:r>
              <a:rPr lang="en-US" sz="1400" b="1" dirty="0">
                <a:solidFill>
                  <a:schemeClr val="bg1"/>
                </a:solidFill>
                <a:latin typeface="Arial" panose="020B0604020202020204" pitchFamily="34" charset="0"/>
                <a:cs typeface="Arial" panose="020B0604020202020204" pitchFamily="34" charset="0"/>
              </a:rPr>
              <a:t>SI</a:t>
            </a:r>
            <a:r>
              <a:rPr lang="en-US" sz="1400" dirty="0">
                <a:solidFill>
                  <a:schemeClr val="bg1"/>
                </a:solidFill>
                <a:latin typeface="Arial" panose="020B0604020202020204" pitchFamily="34" charset="0"/>
                <a:cs typeface="Arial" panose="020B0604020202020204" pitchFamily="34" charset="0"/>
              </a:rPr>
              <a:t>, Linton J, Shmuel S, Miller-Fitzwater A, Best DL, </a:t>
            </a:r>
            <a:r>
              <a:rPr lang="en-US" sz="1400" dirty="0" err="1">
                <a:solidFill>
                  <a:schemeClr val="bg1"/>
                </a:solidFill>
                <a:latin typeface="Arial" panose="020B0604020202020204" pitchFamily="34" charset="0"/>
                <a:cs typeface="Arial" panose="020B0604020202020204" pitchFamily="34" charset="0"/>
              </a:rPr>
              <a:t>Simha</a:t>
            </a:r>
            <a:r>
              <a:rPr lang="en-US" sz="1400" dirty="0">
                <a:solidFill>
                  <a:schemeClr val="bg1"/>
                </a:solidFill>
                <a:latin typeface="Arial" panose="020B0604020202020204" pitchFamily="34" charset="0"/>
                <a:cs typeface="Arial" panose="020B0604020202020204" pitchFamily="34" charset="0"/>
              </a:rPr>
              <a:t> S, Flower KB. Health Care Use Among Latinx Children After 2017 Executive Actions on Immigration. Pediatrics. 2021 Feb;147(2):e20200272. </a:t>
            </a:r>
            <a:r>
              <a:rPr lang="en-US" sz="1400" dirty="0" err="1">
                <a:solidFill>
                  <a:schemeClr val="bg1"/>
                </a:solidFill>
                <a:latin typeface="Arial" panose="020B0604020202020204" pitchFamily="34" charset="0"/>
                <a:cs typeface="Arial" panose="020B0604020202020204" pitchFamily="34" charset="0"/>
              </a:rPr>
              <a:t>doi</a:t>
            </a:r>
            <a:r>
              <a:rPr lang="en-US" sz="1400" dirty="0">
                <a:solidFill>
                  <a:schemeClr val="bg1"/>
                </a:solidFill>
                <a:latin typeface="Arial" panose="020B0604020202020204" pitchFamily="34" charset="0"/>
                <a:cs typeface="Arial" panose="020B0604020202020204" pitchFamily="34" charset="0"/>
              </a:rPr>
              <a:t>: 10.1542/peds.2020-0272. </a:t>
            </a:r>
          </a:p>
        </p:txBody>
      </p:sp>
    </p:spTree>
    <p:extLst>
      <p:ext uri="{BB962C8B-B14F-4D97-AF65-F5344CB8AC3E}">
        <p14:creationId xmlns:p14="http://schemas.microsoft.com/office/powerpoint/2010/main" val="4199176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700" y="0"/>
            <a:ext cx="8610371"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DFA5B0C8-A6CB-4E06-9865-044B68A2B3B2}"/>
              </a:ext>
            </a:extLst>
          </p:cNvPr>
          <p:cNvSpPr>
            <a:spLocks noGrp="1"/>
          </p:cNvSpPr>
          <p:nvPr>
            <p:ph type="title"/>
          </p:nvPr>
        </p:nvSpPr>
        <p:spPr>
          <a:xfrm>
            <a:off x="405353" y="817802"/>
            <a:ext cx="8314441" cy="1325563"/>
          </a:xfrm>
        </p:spPr>
        <p:txBody>
          <a:bodyPr>
            <a:normAutofit fontScale="90000"/>
          </a:bodyPr>
          <a:lstStyle/>
          <a:p>
            <a:pPr algn="ctr"/>
            <a:r>
              <a:rPr lang="en-US" sz="3600" b="1" kern="0" dirty="0">
                <a:solidFill>
                  <a:schemeClr val="bg1"/>
                </a:solidFill>
                <a:latin typeface="Arial" panose="020B0604020202020204" pitchFamily="34" charset="0"/>
                <a:cs typeface="Arial" panose="020B0604020202020204" pitchFamily="34" charset="0"/>
              </a:rPr>
              <a:t>Evaluation of NC STOP act-mandated acute and post-surgical opioid prescribing limits</a:t>
            </a:r>
            <a:endParaRPr lang="en-US" sz="3500" dirty="0">
              <a:solidFill>
                <a:schemeClr val="bg1"/>
              </a:solidFill>
            </a:endParaRPr>
          </a:p>
        </p:txBody>
      </p:sp>
      <p:sp>
        <p:nvSpPr>
          <p:cNvPr id="24" name="Rectangle 23">
            <a:extLst>
              <a:ext uri="{FF2B5EF4-FFF2-40B4-BE49-F238E27FC236}">
                <a16:creationId xmlns:a16="http://schemas.microsoft.com/office/drawing/2014/main" id="{34BB3775-19BD-49F6-8A42-2DF98D9C87F0}"/>
              </a:ext>
            </a:extLst>
          </p:cNvPr>
          <p:cNvSpPr/>
          <p:nvPr/>
        </p:nvSpPr>
        <p:spPr>
          <a:xfrm>
            <a:off x="0" y="0"/>
            <a:ext cx="9144000" cy="400110"/>
          </a:xfrm>
          <a:prstGeom prst="rect">
            <a:avLst/>
          </a:prstGeom>
          <a:solidFill>
            <a:schemeClr val="accent1">
              <a:lumMod val="7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PI: Ranapurwala; Co-I: Wu (Duke), Edwards (Vanderbilt)  [CDC R01]</a:t>
            </a:r>
          </a:p>
        </p:txBody>
      </p:sp>
      <p:sp>
        <p:nvSpPr>
          <p:cNvPr id="26" name="TextBox 25">
            <a:extLst>
              <a:ext uri="{FF2B5EF4-FFF2-40B4-BE49-F238E27FC236}">
                <a16:creationId xmlns:a16="http://schemas.microsoft.com/office/drawing/2014/main" id="{E9BA1435-0EA2-4310-9EC7-69BED9533706}"/>
              </a:ext>
            </a:extLst>
          </p:cNvPr>
          <p:cNvSpPr txBox="1"/>
          <p:nvPr/>
        </p:nvSpPr>
        <p:spPr>
          <a:xfrm>
            <a:off x="6141496" y="4799823"/>
            <a:ext cx="2837473" cy="646331"/>
          </a:xfrm>
          <a:prstGeom prst="rect">
            <a:avLst/>
          </a:prstGeom>
          <a:solidFill>
            <a:schemeClr val="accent1">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Reduction in Long-term OPR use, OUD, OOD </a:t>
            </a:r>
          </a:p>
        </p:txBody>
      </p:sp>
      <p:sp>
        <p:nvSpPr>
          <p:cNvPr id="27" name="TextBox 26">
            <a:extLst>
              <a:ext uri="{FF2B5EF4-FFF2-40B4-BE49-F238E27FC236}">
                <a16:creationId xmlns:a16="http://schemas.microsoft.com/office/drawing/2014/main" id="{BEAAD32A-8C4A-4F78-9FDC-89EE45CB7303}"/>
              </a:ext>
            </a:extLst>
          </p:cNvPr>
          <p:cNvSpPr txBox="1"/>
          <p:nvPr/>
        </p:nvSpPr>
        <p:spPr>
          <a:xfrm>
            <a:off x="6141496" y="5682997"/>
            <a:ext cx="2837473" cy="646331"/>
          </a:xfrm>
          <a:prstGeom prst="rect">
            <a:avLst/>
          </a:prstGeom>
          <a:solidFill>
            <a:schemeClr val="accent2">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Inappropriate tapering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Discontinuation</a:t>
            </a:r>
          </a:p>
        </p:txBody>
      </p:sp>
      <p:sp>
        <p:nvSpPr>
          <p:cNvPr id="28" name="Rounded Rectangle 19">
            <a:extLst>
              <a:ext uri="{FF2B5EF4-FFF2-40B4-BE49-F238E27FC236}">
                <a16:creationId xmlns:a16="http://schemas.microsoft.com/office/drawing/2014/main" id="{A7DBA55C-87AF-4853-9C8E-64CB5238F040}"/>
              </a:ext>
            </a:extLst>
          </p:cNvPr>
          <p:cNvSpPr/>
          <p:nvPr/>
        </p:nvSpPr>
        <p:spPr>
          <a:xfrm>
            <a:off x="4175362" y="5212480"/>
            <a:ext cx="1503385" cy="1165961"/>
          </a:xfrm>
          <a:prstGeom prst="roundRect">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Unintended prescribing</a:t>
            </a:r>
          </a:p>
        </p:txBody>
      </p:sp>
      <p:sp>
        <p:nvSpPr>
          <p:cNvPr id="29" name="TextBox 28">
            <a:extLst>
              <a:ext uri="{FF2B5EF4-FFF2-40B4-BE49-F238E27FC236}">
                <a16:creationId xmlns:a16="http://schemas.microsoft.com/office/drawing/2014/main" id="{582EABCA-FC73-41F0-8D1F-AF6617F357DF}"/>
              </a:ext>
            </a:extLst>
          </p:cNvPr>
          <p:cNvSpPr txBox="1"/>
          <p:nvPr/>
        </p:nvSpPr>
        <p:spPr>
          <a:xfrm>
            <a:off x="4195648" y="4475497"/>
            <a:ext cx="1478593" cy="1107996"/>
          </a:xfrm>
          <a:prstGeom prst="rect">
            <a:avLst/>
          </a:prstGeom>
          <a:solidFill>
            <a:schemeClr val="accent1">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Intended prescribing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1" name="Rounded Rectangle 23">
            <a:extLst>
              <a:ext uri="{FF2B5EF4-FFF2-40B4-BE49-F238E27FC236}">
                <a16:creationId xmlns:a16="http://schemas.microsoft.com/office/drawing/2014/main" id="{80657A11-6088-43C2-8AF3-684EF48874C6}"/>
              </a:ext>
            </a:extLst>
          </p:cNvPr>
          <p:cNvSpPr/>
          <p:nvPr/>
        </p:nvSpPr>
        <p:spPr>
          <a:xfrm>
            <a:off x="4181485" y="3790522"/>
            <a:ext cx="1497262" cy="2598958"/>
          </a:xfrm>
          <a:prstGeom prst="roundRect">
            <a:avLst/>
          </a:prstGeom>
          <a:noFill/>
          <a:ln w="28575">
            <a:solidFill>
              <a:schemeClr val="accent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0" name="Rounded Rectangle 22">
            <a:extLst>
              <a:ext uri="{FF2B5EF4-FFF2-40B4-BE49-F238E27FC236}">
                <a16:creationId xmlns:a16="http://schemas.microsoft.com/office/drawing/2014/main" id="{A0494D87-C292-4636-8514-A2EB371F5832}"/>
              </a:ext>
            </a:extLst>
          </p:cNvPr>
          <p:cNvSpPr/>
          <p:nvPr/>
        </p:nvSpPr>
        <p:spPr>
          <a:xfrm>
            <a:off x="3755254" y="3778947"/>
            <a:ext cx="2386241" cy="1067562"/>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Physician’s opioid prescribing behavior</a:t>
            </a:r>
          </a:p>
        </p:txBody>
      </p:sp>
      <p:sp>
        <p:nvSpPr>
          <p:cNvPr id="32" name="TextBox 31">
            <a:extLst>
              <a:ext uri="{FF2B5EF4-FFF2-40B4-BE49-F238E27FC236}">
                <a16:creationId xmlns:a16="http://schemas.microsoft.com/office/drawing/2014/main" id="{D5D78EEA-15D4-4247-8924-4BF8E4C956C7}"/>
              </a:ext>
            </a:extLst>
          </p:cNvPr>
          <p:cNvSpPr txBox="1"/>
          <p:nvPr/>
        </p:nvSpPr>
        <p:spPr>
          <a:xfrm>
            <a:off x="2344549" y="2635000"/>
            <a:ext cx="5192029" cy="646331"/>
          </a:xfrm>
          <a:prstGeom prst="rect">
            <a:avLst/>
          </a:prstGeom>
          <a:solidFill>
            <a:schemeClr val="accent1">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STOP act mandate: Opioid prescribing limits for acute (</a:t>
            </a:r>
            <a:r>
              <a:rPr kumimoji="0" lang="en-US" sz="1800" b="0"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&lt;</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5 days) &amp; post-surgical (</a:t>
            </a:r>
            <a:r>
              <a:rPr kumimoji="0" lang="en-US" sz="1800" b="0"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&lt;</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7 days) pain</a:t>
            </a:r>
          </a:p>
        </p:txBody>
      </p:sp>
      <p:cxnSp>
        <p:nvCxnSpPr>
          <p:cNvPr id="33" name="Straight Arrow Connector 32">
            <a:extLst>
              <a:ext uri="{FF2B5EF4-FFF2-40B4-BE49-F238E27FC236}">
                <a16:creationId xmlns:a16="http://schemas.microsoft.com/office/drawing/2014/main" id="{4CB85FF9-47DC-462B-875D-CB4EE64E7491}"/>
              </a:ext>
            </a:extLst>
          </p:cNvPr>
          <p:cNvCxnSpPr>
            <a:cxnSpLocks/>
            <a:stCxn id="32" idx="2"/>
            <a:endCxn id="30" idx="0"/>
          </p:cNvCxnSpPr>
          <p:nvPr/>
        </p:nvCxnSpPr>
        <p:spPr>
          <a:xfrm>
            <a:off x="4940564" y="3281331"/>
            <a:ext cx="7811" cy="497616"/>
          </a:xfrm>
          <a:prstGeom prst="straightConnector1">
            <a:avLst/>
          </a:prstGeom>
          <a:ln w="88900">
            <a:tailEnd type="stealth"/>
          </a:ln>
        </p:spPr>
        <p:style>
          <a:lnRef idx="1">
            <a:schemeClr val="accent1"/>
          </a:lnRef>
          <a:fillRef idx="0">
            <a:schemeClr val="accent1"/>
          </a:fillRef>
          <a:effectRef idx="0">
            <a:schemeClr val="accent1"/>
          </a:effectRef>
          <a:fontRef idx="minor">
            <a:schemeClr val="tx1"/>
          </a:fontRef>
        </p:style>
      </p:cxnSp>
      <p:sp>
        <p:nvSpPr>
          <p:cNvPr id="34" name="Rounded Rectangle 12">
            <a:extLst>
              <a:ext uri="{FF2B5EF4-FFF2-40B4-BE49-F238E27FC236}">
                <a16:creationId xmlns:a16="http://schemas.microsoft.com/office/drawing/2014/main" id="{A47ADC30-B064-415E-97FB-321852C27B53}"/>
              </a:ext>
            </a:extLst>
          </p:cNvPr>
          <p:cNvSpPr/>
          <p:nvPr/>
        </p:nvSpPr>
        <p:spPr>
          <a:xfrm>
            <a:off x="356524" y="4787722"/>
            <a:ext cx="3071306" cy="658432"/>
          </a:xfrm>
          <a:prstGeom prst="round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Opioid naïve </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acute and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post-surgical pain patient</a:t>
            </a:r>
          </a:p>
        </p:txBody>
      </p:sp>
      <p:sp>
        <p:nvSpPr>
          <p:cNvPr id="35" name="Rounded Rectangle 13">
            <a:extLst>
              <a:ext uri="{FF2B5EF4-FFF2-40B4-BE49-F238E27FC236}">
                <a16:creationId xmlns:a16="http://schemas.microsoft.com/office/drawing/2014/main" id="{408526E0-A950-470D-B9E5-F8B75466BBEE}"/>
              </a:ext>
            </a:extLst>
          </p:cNvPr>
          <p:cNvSpPr/>
          <p:nvPr/>
        </p:nvSpPr>
        <p:spPr>
          <a:xfrm>
            <a:off x="356524" y="5682997"/>
            <a:ext cx="3071306" cy="666959"/>
          </a:xfrm>
          <a:prstGeom prst="round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Opioid exposed </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acute and post-surgical pain patient</a:t>
            </a:r>
          </a:p>
        </p:txBody>
      </p:sp>
      <p:cxnSp>
        <p:nvCxnSpPr>
          <p:cNvPr id="36" name="Straight Arrow Connector 35">
            <a:extLst>
              <a:ext uri="{FF2B5EF4-FFF2-40B4-BE49-F238E27FC236}">
                <a16:creationId xmlns:a16="http://schemas.microsoft.com/office/drawing/2014/main" id="{B0959677-6FD9-48D0-A931-72010C9B7A2B}"/>
              </a:ext>
            </a:extLst>
          </p:cNvPr>
          <p:cNvCxnSpPr>
            <a:stCxn id="34" idx="3"/>
          </p:cNvCxnSpPr>
          <p:nvPr/>
        </p:nvCxnSpPr>
        <p:spPr>
          <a:xfrm>
            <a:off x="3427830" y="5116938"/>
            <a:ext cx="717916" cy="0"/>
          </a:xfrm>
          <a:prstGeom prst="straightConnector1">
            <a:avLst/>
          </a:prstGeom>
          <a:ln w="698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795180A-E38D-481D-8833-91CD8FA19D2E}"/>
              </a:ext>
            </a:extLst>
          </p:cNvPr>
          <p:cNvCxnSpPr>
            <a:stCxn id="35" idx="3"/>
          </p:cNvCxnSpPr>
          <p:nvPr/>
        </p:nvCxnSpPr>
        <p:spPr>
          <a:xfrm>
            <a:off x="3427830" y="6016477"/>
            <a:ext cx="7179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E54DFB7-39FF-4DA4-8AE8-97FC0AAF21CE}"/>
              </a:ext>
            </a:extLst>
          </p:cNvPr>
          <p:cNvCxnSpPr>
            <a:endCxn id="26" idx="1"/>
          </p:cNvCxnSpPr>
          <p:nvPr/>
        </p:nvCxnSpPr>
        <p:spPr>
          <a:xfrm flipV="1">
            <a:off x="5675638" y="5122988"/>
            <a:ext cx="465859" cy="1"/>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EAACC3B-B057-4713-BEFA-1B88BD289107}"/>
              </a:ext>
            </a:extLst>
          </p:cNvPr>
          <p:cNvCxnSpPr>
            <a:endCxn id="27" idx="1"/>
          </p:cNvCxnSpPr>
          <p:nvPr/>
        </p:nvCxnSpPr>
        <p:spPr>
          <a:xfrm>
            <a:off x="5669510" y="6006163"/>
            <a:ext cx="471986" cy="0"/>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42781FD-A1AE-4F68-A0AA-FBF01E25452F}"/>
              </a:ext>
            </a:extLst>
          </p:cNvPr>
          <p:cNvCxnSpPr>
            <a:stCxn id="35" idx="3"/>
          </p:cNvCxnSpPr>
          <p:nvPr/>
        </p:nvCxnSpPr>
        <p:spPr>
          <a:xfrm flipV="1">
            <a:off x="3427830" y="5199665"/>
            <a:ext cx="747533" cy="8168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AFE45821-5B54-46A1-A9BD-5983C656E93F}"/>
              </a:ext>
            </a:extLst>
          </p:cNvPr>
          <p:cNvSpPr/>
          <p:nvPr/>
        </p:nvSpPr>
        <p:spPr>
          <a:xfrm>
            <a:off x="0" y="2545402"/>
            <a:ext cx="9144000" cy="3935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28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1" grpId="0" animBg="1"/>
      <p:bldP spid="30" grpId="0" animBg="1"/>
      <p:bldP spid="32" grpId="0" animBg="1"/>
      <p:bldP spid="34" grpId="0" animBg="1"/>
      <p:bldP spid="3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B789048-32EE-491B-8CBF-558344FDB2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987"/>
            <a:ext cx="6486864" cy="6861987"/>
          </a:xfrm>
          <a:prstGeom prst="rect">
            <a:avLst/>
          </a:prstGeom>
          <a:gradFill>
            <a:gsLst>
              <a:gs pos="0">
                <a:schemeClr val="accent1">
                  <a:lumMod val="100000"/>
                  <a:alpha val="72000"/>
                </a:schemeClr>
              </a:gs>
              <a:gs pos="25000">
                <a:schemeClr val="accent1">
                  <a:alpha val="55000"/>
                </a:schemeClr>
              </a:gs>
              <a:gs pos="94000">
                <a:schemeClr val="bg2">
                  <a:lumMod val="75000"/>
                  <a:alpha val="90000"/>
                </a:schemeClr>
              </a:gs>
              <a:gs pos="100000">
                <a:schemeClr val="bg2">
                  <a:lumMod val="75000"/>
                  <a:alpha val="90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6" name="Picture 35">
            <a:extLst>
              <a:ext uri="{FF2B5EF4-FFF2-40B4-BE49-F238E27FC236}">
                <a16:creationId xmlns:a16="http://schemas.microsoft.com/office/drawing/2014/main" id="{EDD2F41E-8948-4BFB-A2A3-CA8BA8ED97B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25043"/>
          <a:stretch/>
        </p:blipFill>
        <p:spPr>
          <a:xfrm flipH="1">
            <a:off x="0" y="-3987"/>
            <a:ext cx="9143999" cy="6861987"/>
          </a:xfrm>
          <a:prstGeom prst="rect">
            <a:avLst/>
          </a:prstGeom>
        </p:spPr>
      </p:pic>
      <p:sp>
        <p:nvSpPr>
          <p:cNvPr id="38" name="Freeform 67">
            <a:extLst>
              <a:ext uri="{FF2B5EF4-FFF2-40B4-BE49-F238E27FC236}">
                <a16:creationId xmlns:a16="http://schemas.microsoft.com/office/drawing/2014/main" id="{07500BEA-8A07-45E9-9219-40FBEECD55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6" y="4160567"/>
            <a:ext cx="3244015" cy="2706536"/>
          </a:xfrm>
          <a:custGeom>
            <a:avLst/>
            <a:gdLst>
              <a:gd name="connsiteX0" fmla="*/ 1465277 w 3242130"/>
              <a:gd name="connsiteY0" fmla="*/ 0 h 2704964"/>
              <a:gd name="connsiteX1" fmla="*/ 3242130 w 3242130"/>
              <a:gd name="connsiteY1" fmla="*/ 1776853 h 2704964"/>
              <a:gd name="connsiteX2" fmla="*/ 3027674 w 3242130"/>
              <a:gd name="connsiteY2" fmla="*/ 2623807 h 2704964"/>
              <a:gd name="connsiteX3" fmla="*/ 2978369 w 3242130"/>
              <a:gd name="connsiteY3" fmla="*/ 2704964 h 2704964"/>
              <a:gd name="connsiteX4" fmla="*/ 0 w 3242130"/>
              <a:gd name="connsiteY4" fmla="*/ 2704964 h 2704964"/>
              <a:gd name="connsiteX5" fmla="*/ 0 w 3242130"/>
              <a:gd name="connsiteY5" fmla="*/ 772542 h 2704964"/>
              <a:gd name="connsiteX6" fmla="*/ 94171 w 3242130"/>
              <a:gd name="connsiteY6" fmla="*/ 646610 h 2704964"/>
              <a:gd name="connsiteX7" fmla="*/ 1465277 w 3242130"/>
              <a:gd name="connsiteY7" fmla="*/ 0 h 27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2130" h="2704964">
                <a:moveTo>
                  <a:pt x="1465277" y="0"/>
                </a:moveTo>
                <a:cubicBezTo>
                  <a:pt x="2446606" y="0"/>
                  <a:pt x="3242130" y="795524"/>
                  <a:pt x="3242130" y="1776853"/>
                </a:cubicBezTo>
                <a:cubicBezTo>
                  <a:pt x="3242130" y="2083519"/>
                  <a:pt x="3164442" y="2372039"/>
                  <a:pt x="3027674" y="2623807"/>
                </a:cubicBezTo>
                <a:lnTo>
                  <a:pt x="2978369" y="2704964"/>
                </a:lnTo>
                <a:lnTo>
                  <a:pt x="0" y="2704964"/>
                </a:lnTo>
                <a:lnTo>
                  <a:pt x="0" y="772542"/>
                </a:lnTo>
                <a:lnTo>
                  <a:pt x="94171" y="646610"/>
                </a:lnTo>
                <a:cubicBezTo>
                  <a:pt x="420072" y="251709"/>
                  <a:pt x="913280" y="0"/>
                  <a:pt x="1465277"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Oval 39">
            <a:extLst>
              <a:ext uri="{FF2B5EF4-FFF2-40B4-BE49-F238E27FC236}">
                <a16:creationId xmlns:a16="http://schemas.microsoft.com/office/drawing/2014/main" id="{F006ACBB-A8A7-4C1B-9832-A4BFEDD2E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66809" y="2827861"/>
            <a:ext cx="2867005" cy="2867005"/>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Freeform 65">
            <a:extLst>
              <a:ext uri="{FF2B5EF4-FFF2-40B4-BE49-F238E27FC236}">
                <a16:creationId xmlns:a16="http://schemas.microsoft.com/office/drawing/2014/main" id="{46664683-CA82-4BDA-BCF2-581458074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87"/>
            <a:ext cx="4093299" cy="3467921"/>
          </a:xfrm>
          <a:custGeom>
            <a:avLst/>
            <a:gdLst>
              <a:gd name="connsiteX0" fmla="*/ 0 w 4090921"/>
              <a:gd name="connsiteY0" fmla="*/ 0 h 3465906"/>
              <a:gd name="connsiteX1" fmla="*/ 3746474 w 4090921"/>
              <a:gd name="connsiteY1" fmla="*/ 0 h 3465906"/>
              <a:gd name="connsiteX2" fmla="*/ 3817144 w 4090921"/>
              <a:gd name="connsiteY2" fmla="*/ 116327 h 3465906"/>
              <a:gd name="connsiteX3" fmla="*/ 4090921 w 4090921"/>
              <a:gd name="connsiteY3" fmla="*/ 1197557 h 3465906"/>
              <a:gd name="connsiteX4" fmla="*/ 1822572 w 4090921"/>
              <a:gd name="connsiteY4" fmla="*/ 3465906 h 3465906"/>
              <a:gd name="connsiteX5" fmla="*/ 72204 w 4090921"/>
              <a:gd name="connsiteY5" fmla="*/ 2640438 h 3465906"/>
              <a:gd name="connsiteX6" fmla="*/ 0 w 4090921"/>
              <a:gd name="connsiteY6" fmla="*/ 2543882 h 346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0921" h="3465906">
                <a:moveTo>
                  <a:pt x="0" y="0"/>
                </a:moveTo>
                <a:lnTo>
                  <a:pt x="3746474" y="0"/>
                </a:lnTo>
                <a:lnTo>
                  <a:pt x="3817144" y="116327"/>
                </a:lnTo>
                <a:cubicBezTo>
                  <a:pt x="3991744" y="437737"/>
                  <a:pt x="4090921" y="806065"/>
                  <a:pt x="4090921" y="1197557"/>
                </a:cubicBezTo>
                <a:cubicBezTo>
                  <a:pt x="4090921" y="2450332"/>
                  <a:pt x="3075348" y="3465906"/>
                  <a:pt x="1822572" y="3465906"/>
                </a:cubicBezTo>
                <a:cubicBezTo>
                  <a:pt x="1117886" y="3465906"/>
                  <a:pt x="488252" y="3144572"/>
                  <a:pt x="72204" y="2640438"/>
                </a:cubicBezTo>
                <a:lnTo>
                  <a:pt x="0" y="2543882"/>
                </a:ln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9" name="Picture 28" descr="A tree in the middle of a forest&#10;&#10;Description automatically generated">
            <a:extLst>
              <a:ext uri="{FF2B5EF4-FFF2-40B4-BE49-F238E27FC236}">
                <a16:creationId xmlns:a16="http://schemas.microsoft.com/office/drawing/2014/main" id="{386BADA7-97FD-4D30-9DDB-1EA7F25AD479}"/>
              </a:ext>
            </a:extLst>
          </p:cNvPr>
          <p:cNvPicPr>
            <a:picLocks noChangeAspect="1"/>
          </p:cNvPicPr>
          <p:nvPr/>
        </p:nvPicPr>
        <p:blipFill rotWithShape="1">
          <a:blip r:embed="rId3" cstate="print">
            <a:alphaModFix/>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3540" r="15653" b="-2"/>
          <a:stretch/>
        </p:blipFill>
        <p:spPr>
          <a:xfrm>
            <a:off x="-5316" y="4314758"/>
            <a:ext cx="3085236" cy="2548558"/>
          </a:xfrm>
          <a:custGeom>
            <a:avLst/>
            <a:gdLst/>
            <a:ahLst/>
            <a:cxnLst/>
            <a:rect l="l" t="t" r="r" b="b"/>
            <a:pathLst>
              <a:path w="3083442" h="2547077">
                <a:moveTo>
                  <a:pt x="1464476" y="0"/>
                </a:moveTo>
                <a:cubicBezTo>
                  <a:pt x="2358607" y="0"/>
                  <a:pt x="3083442" y="724836"/>
                  <a:pt x="3083442" y="1618966"/>
                </a:cubicBezTo>
                <a:cubicBezTo>
                  <a:pt x="3083442" y="1954265"/>
                  <a:pt x="2981512" y="2265757"/>
                  <a:pt x="2806948" y="2524145"/>
                </a:cubicBezTo>
                <a:lnTo>
                  <a:pt x="2789800" y="2547077"/>
                </a:lnTo>
                <a:lnTo>
                  <a:pt x="139152" y="2547077"/>
                </a:lnTo>
                <a:lnTo>
                  <a:pt x="122004" y="2524145"/>
                </a:lnTo>
                <a:cubicBezTo>
                  <a:pt x="92910" y="2481081"/>
                  <a:pt x="65834" y="2436541"/>
                  <a:pt x="40911" y="2390661"/>
                </a:cubicBezTo>
                <a:lnTo>
                  <a:pt x="0" y="2305737"/>
                </a:lnTo>
                <a:lnTo>
                  <a:pt x="0" y="932195"/>
                </a:lnTo>
                <a:lnTo>
                  <a:pt x="40911" y="847271"/>
                </a:lnTo>
                <a:cubicBezTo>
                  <a:pt x="315065" y="342598"/>
                  <a:pt x="849762" y="0"/>
                  <a:pt x="1464476" y="0"/>
                </a:cubicBezTo>
                <a:close/>
              </a:path>
            </a:pathLst>
          </a:custGeom>
          <a:effectLst>
            <a:softEdge rad="0"/>
          </a:effectLst>
        </p:spPr>
      </p:pic>
      <p:pic>
        <p:nvPicPr>
          <p:cNvPr id="27" name="Picture 26">
            <a:extLst>
              <a:ext uri="{FF2B5EF4-FFF2-40B4-BE49-F238E27FC236}">
                <a16:creationId xmlns:a16="http://schemas.microsoft.com/office/drawing/2014/main" id="{FADE5111-CB13-436A-ABE4-4ADBFA7EFAA1}"/>
              </a:ext>
            </a:extLst>
          </p:cNvPr>
          <p:cNvPicPr>
            <a:picLocks noChangeAspect="1"/>
          </p:cNvPicPr>
          <p:nvPr/>
        </p:nvPicPr>
        <p:blipFill rotWithShape="1">
          <a:blip r:embed="rId5">
            <a:alphaModFix/>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16402" r="4" b="5484"/>
          <a:stretch/>
        </p:blipFill>
        <p:spPr>
          <a:xfrm>
            <a:off x="3484383" y="2992428"/>
            <a:ext cx="2556888" cy="2556888"/>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pic>
        <p:nvPicPr>
          <p:cNvPr id="26" name="Picture 25" descr="A picture containing object&#10;&#10;Description automatically generated">
            <a:extLst>
              <a:ext uri="{FF2B5EF4-FFF2-40B4-BE49-F238E27FC236}">
                <a16:creationId xmlns:a16="http://schemas.microsoft.com/office/drawing/2014/main" id="{1116DE8A-9684-439B-B38E-A8EF989D7B56}"/>
              </a:ext>
            </a:extLst>
          </p:cNvPr>
          <p:cNvPicPr>
            <a:picLocks noChangeAspect="1"/>
          </p:cNvPicPr>
          <p:nvPr/>
        </p:nvPicPr>
        <p:blipFill rotWithShape="1">
          <a:blip r:embed="rId7">
            <a:alphaModFix/>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5526" r="-3" b="-3"/>
          <a:stretch/>
        </p:blipFill>
        <p:spPr>
          <a:xfrm>
            <a:off x="20" y="-12005"/>
            <a:ext cx="3945383" cy="3320025"/>
          </a:xfrm>
          <a:custGeom>
            <a:avLst/>
            <a:gdLst/>
            <a:ahLst/>
            <a:cxnLst/>
            <a:rect l="l" t="t" r="r" b="b"/>
            <a:pathLst>
              <a:path w="3943111" h="3318096">
                <a:moveTo>
                  <a:pt x="73119" y="0"/>
                </a:moveTo>
                <a:lnTo>
                  <a:pt x="3572026" y="0"/>
                </a:lnTo>
                <a:lnTo>
                  <a:pt x="3580957" y="11944"/>
                </a:lnTo>
                <a:cubicBezTo>
                  <a:pt x="3809602" y="350384"/>
                  <a:pt x="3943111" y="758379"/>
                  <a:pt x="3943111" y="1197557"/>
                </a:cubicBezTo>
                <a:cubicBezTo>
                  <a:pt x="3943111" y="2368699"/>
                  <a:pt x="2993714" y="3318096"/>
                  <a:pt x="1822572" y="3318096"/>
                </a:cubicBezTo>
                <a:cubicBezTo>
                  <a:pt x="1090609" y="3318096"/>
                  <a:pt x="445264" y="2947238"/>
                  <a:pt x="64188" y="2383171"/>
                </a:cubicBezTo>
                <a:lnTo>
                  <a:pt x="0" y="2277515"/>
                </a:lnTo>
                <a:lnTo>
                  <a:pt x="0" y="117600"/>
                </a:lnTo>
                <a:lnTo>
                  <a:pt x="64188" y="11944"/>
                </a:lnTo>
                <a:close/>
              </a:path>
            </a:pathLst>
          </a:custGeom>
          <a:effectLst>
            <a:softEdge rad="0"/>
          </a:effectLst>
        </p:spPr>
      </p:pic>
      <p:cxnSp>
        <p:nvCxnSpPr>
          <p:cNvPr id="31" name="Straight Connector 30">
            <a:extLst>
              <a:ext uri="{FF2B5EF4-FFF2-40B4-BE49-F238E27FC236}">
                <a16:creationId xmlns:a16="http://schemas.microsoft.com/office/drawing/2014/main" id="{799D96AC-6422-45F1-9250-6380FC56228B}"/>
              </a:ext>
            </a:extLst>
          </p:cNvPr>
          <p:cNvCxnSpPr/>
          <p:nvPr/>
        </p:nvCxnSpPr>
        <p:spPr>
          <a:xfrm>
            <a:off x="6388087" y="210657"/>
            <a:ext cx="0" cy="6432697"/>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CBECAD60-BE6B-439D-B180-D539F29F3C9C}"/>
              </a:ext>
            </a:extLst>
          </p:cNvPr>
          <p:cNvPicPr>
            <a:picLocks noChangeAspect="1"/>
          </p:cNvPicPr>
          <p:nvPr/>
        </p:nvPicPr>
        <p:blipFill>
          <a:blip r:embed="rId9"/>
          <a:stretch>
            <a:fillRect/>
          </a:stretch>
        </p:blipFill>
        <p:spPr>
          <a:xfrm>
            <a:off x="6843840" y="89199"/>
            <a:ext cx="1843109" cy="971952"/>
          </a:xfrm>
          <a:prstGeom prst="rect">
            <a:avLst/>
          </a:prstGeom>
        </p:spPr>
      </p:pic>
      <p:pic>
        <p:nvPicPr>
          <p:cNvPr id="33" name="Picture 32">
            <a:extLst>
              <a:ext uri="{FF2B5EF4-FFF2-40B4-BE49-F238E27FC236}">
                <a16:creationId xmlns:a16="http://schemas.microsoft.com/office/drawing/2014/main" id="{73BA0F6F-35C1-454B-AE4F-47DA0B37C48D}"/>
              </a:ext>
            </a:extLst>
          </p:cNvPr>
          <p:cNvPicPr>
            <a:picLocks noChangeAspect="1"/>
          </p:cNvPicPr>
          <p:nvPr/>
        </p:nvPicPr>
        <p:blipFill rotWithShape="1">
          <a:blip r:embed="rId10"/>
          <a:srcRect t="10803" b="11924"/>
          <a:stretch/>
        </p:blipFill>
        <p:spPr>
          <a:xfrm>
            <a:off x="6411195" y="1169073"/>
            <a:ext cx="2708400" cy="647536"/>
          </a:xfrm>
          <a:prstGeom prst="rect">
            <a:avLst/>
          </a:prstGeom>
        </p:spPr>
      </p:pic>
      <p:pic>
        <p:nvPicPr>
          <p:cNvPr id="35" name="Picture 34">
            <a:extLst>
              <a:ext uri="{FF2B5EF4-FFF2-40B4-BE49-F238E27FC236}">
                <a16:creationId xmlns:a16="http://schemas.microsoft.com/office/drawing/2014/main" id="{E5A649DF-DC28-411F-B243-19540ECC7C99}"/>
              </a:ext>
            </a:extLst>
          </p:cNvPr>
          <p:cNvPicPr>
            <a:picLocks noChangeAspect="1"/>
          </p:cNvPicPr>
          <p:nvPr/>
        </p:nvPicPr>
        <p:blipFill>
          <a:blip r:embed="rId11"/>
          <a:stretch>
            <a:fillRect/>
          </a:stretch>
        </p:blipFill>
        <p:spPr>
          <a:xfrm>
            <a:off x="7013639" y="1801718"/>
            <a:ext cx="1514963" cy="1514963"/>
          </a:xfrm>
          <a:prstGeom prst="rect">
            <a:avLst/>
          </a:prstGeom>
        </p:spPr>
      </p:pic>
      <p:pic>
        <p:nvPicPr>
          <p:cNvPr id="39" name="Picture 38" descr="A picture containing object&#10;&#10;Description automatically generated">
            <a:extLst>
              <a:ext uri="{FF2B5EF4-FFF2-40B4-BE49-F238E27FC236}">
                <a16:creationId xmlns:a16="http://schemas.microsoft.com/office/drawing/2014/main" id="{308EAAC7-9819-4971-85DE-9EAC3A1CE098}"/>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7014532" y="5108225"/>
            <a:ext cx="1668343" cy="1665562"/>
          </a:xfrm>
          <a:prstGeom prst="rect">
            <a:avLst/>
          </a:prstGeom>
        </p:spPr>
      </p:pic>
      <p:pic>
        <p:nvPicPr>
          <p:cNvPr id="37" name="Picture 36" descr="State Officials&#10;&#10;Description automatically generated">
            <a:extLst>
              <a:ext uri="{FF2B5EF4-FFF2-40B4-BE49-F238E27FC236}">
                <a16:creationId xmlns:a16="http://schemas.microsoft.com/office/drawing/2014/main" id="{2A02E229-565D-4BB4-A07A-D38020BC56ED}"/>
              </a:ext>
            </a:extLst>
          </p:cNvPr>
          <p:cNvPicPr>
            <a:picLocks noChangeAspect="1"/>
          </p:cNvPicPr>
          <p:nvPr/>
        </p:nvPicPr>
        <p:blipFill>
          <a:blip r:embed="rId14" cstate="print">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6979734" y="3358450"/>
            <a:ext cx="1571320" cy="1568701"/>
          </a:xfrm>
          <a:prstGeom prst="rect">
            <a:avLst/>
          </a:prstGeom>
        </p:spPr>
      </p:pic>
      <p:sp>
        <p:nvSpPr>
          <p:cNvPr id="41" name="TextBox 111">
            <a:extLst>
              <a:ext uri="{FF2B5EF4-FFF2-40B4-BE49-F238E27FC236}">
                <a16:creationId xmlns:a16="http://schemas.microsoft.com/office/drawing/2014/main" id="{7825A54C-BCC2-440D-8FD6-1C39FB9BDC56}"/>
              </a:ext>
            </a:extLst>
          </p:cNvPr>
          <p:cNvSpPr txBox="1"/>
          <p:nvPr/>
        </p:nvSpPr>
        <p:spPr>
          <a:xfrm>
            <a:off x="5364765" y="4125248"/>
            <a:ext cx="1094647" cy="37135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ct val="0"/>
              </a:spcBef>
              <a:spcAft>
                <a:spcPts val="60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PDMP</a:t>
            </a:r>
          </a:p>
        </p:txBody>
      </p:sp>
      <p:sp>
        <p:nvSpPr>
          <p:cNvPr id="43" name="TextBox 111">
            <a:extLst>
              <a:ext uri="{FF2B5EF4-FFF2-40B4-BE49-F238E27FC236}">
                <a16:creationId xmlns:a16="http://schemas.microsoft.com/office/drawing/2014/main" id="{894C5909-FD7A-4304-B715-E0B7F675C450}"/>
              </a:ext>
            </a:extLst>
          </p:cNvPr>
          <p:cNvSpPr txBox="1"/>
          <p:nvPr/>
        </p:nvSpPr>
        <p:spPr>
          <a:xfrm>
            <a:off x="1535520" y="2834977"/>
            <a:ext cx="946412" cy="37135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ct val="0"/>
              </a:spcBef>
              <a:spcAft>
                <a:spcPts val="60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EHR</a:t>
            </a:r>
          </a:p>
        </p:txBody>
      </p:sp>
      <p:sp>
        <p:nvSpPr>
          <p:cNvPr id="44" name="TextBox 111">
            <a:extLst>
              <a:ext uri="{FF2B5EF4-FFF2-40B4-BE49-F238E27FC236}">
                <a16:creationId xmlns:a16="http://schemas.microsoft.com/office/drawing/2014/main" id="{05E45760-C940-4A5A-A95E-C7A7F535967A}"/>
              </a:ext>
            </a:extLst>
          </p:cNvPr>
          <p:cNvSpPr txBox="1"/>
          <p:nvPr/>
        </p:nvSpPr>
        <p:spPr>
          <a:xfrm>
            <a:off x="2876271" y="6372181"/>
            <a:ext cx="1578816" cy="371350"/>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ct val="0"/>
              </a:spcBef>
              <a:spcAft>
                <a:spcPts val="60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Mortality</a:t>
            </a:r>
          </a:p>
        </p:txBody>
      </p:sp>
    </p:spTree>
    <p:extLst>
      <p:ext uri="{BB962C8B-B14F-4D97-AF65-F5344CB8AC3E}">
        <p14:creationId xmlns:p14="http://schemas.microsoft.com/office/powerpoint/2010/main" val="4213581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61C95C-E4CD-4719-9D23-CFBE3A2004D2}"/>
              </a:ext>
            </a:extLst>
          </p:cNvPr>
          <p:cNvSpPr/>
          <p:nvPr/>
        </p:nvSpPr>
        <p:spPr>
          <a:xfrm>
            <a:off x="1494220" y="2684993"/>
            <a:ext cx="195943" cy="23869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E78EBC0-39C4-4A9A-A13D-27C34FE5B091}"/>
              </a:ext>
            </a:extLst>
          </p:cNvPr>
          <p:cNvSpPr/>
          <p:nvPr/>
        </p:nvSpPr>
        <p:spPr>
          <a:xfrm>
            <a:off x="0" y="6245219"/>
            <a:ext cx="9144000" cy="415498"/>
          </a:xfrm>
          <a:prstGeom prst="rect">
            <a:avLst/>
          </a:prstGeom>
          <a:solidFill>
            <a:srgbClr val="0070C0"/>
          </a:solidFill>
          <a:ln>
            <a:solidFill>
              <a:schemeClr val="accent1"/>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*Maierhofer CN, </a:t>
            </a:r>
            <a:r>
              <a:rPr kumimoji="0" lang="en-US" sz="105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Ranapurwala SI</a:t>
            </a:r>
            <a:r>
              <a:rPr kumimoji="0" lang="en-US" sz="105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DiPrete BL, Fulcher N, Ringwalt CL, Chelminski PR, Ives TJ, Dasgupta N, Go VF, Pence BW. Association between state policies and opioid prescribing patterns in North Carolina, 2006–2018. Pain Med. 2021 Dec 11;22(12):2931-2940. </a:t>
            </a:r>
            <a:r>
              <a:rPr kumimoji="0" lang="en-US" sz="105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doi</a:t>
            </a:r>
            <a:r>
              <a:rPr kumimoji="0" lang="en-US" sz="105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10.1093/pm/pnab181.</a:t>
            </a:r>
          </a:p>
        </p:txBody>
      </p:sp>
      <p:pic>
        <p:nvPicPr>
          <p:cNvPr id="13" name="Content Placeholder 4">
            <a:extLst>
              <a:ext uri="{FF2B5EF4-FFF2-40B4-BE49-F238E27FC236}">
                <a16:creationId xmlns:a16="http://schemas.microsoft.com/office/drawing/2014/main" id="{E16F8D60-5D8A-4EB5-8676-EB30818492A0}"/>
              </a:ext>
            </a:extLst>
          </p:cNvPr>
          <p:cNvPicPr>
            <a:picLocks noGrp="1" noChangeAspect="1"/>
          </p:cNvPicPr>
          <p:nvPr>
            <p:ph idx="1"/>
          </p:nvPr>
        </p:nvPicPr>
        <p:blipFill rotWithShape="1">
          <a:blip r:embed="rId2"/>
          <a:srcRect l="508" t="1793" r="2047" b="1812"/>
          <a:stretch/>
        </p:blipFill>
        <p:spPr>
          <a:xfrm>
            <a:off x="812800" y="1163617"/>
            <a:ext cx="6836980" cy="5072464"/>
          </a:xfrm>
        </p:spPr>
      </p:pic>
      <p:grpSp>
        <p:nvGrpSpPr>
          <p:cNvPr id="6" name="Group 5">
            <a:extLst>
              <a:ext uri="{FF2B5EF4-FFF2-40B4-BE49-F238E27FC236}">
                <a16:creationId xmlns:a16="http://schemas.microsoft.com/office/drawing/2014/main" id="{546143D5-B292-4EA2-82D0-0A75EB32634E}"/>
              </a:ext>
            </a:extLst>
          </p:cNvPr>
          <p:cNvGrpSpPr/>
          <p:nvPr/>
        </p:nvGrpSpPr>
        <p:grpSpPr>
          <a:xfrm>
            <a:off x="2870398" y="1186655"/>
            <a:ext cx="4994195" cy="1048664"/>
            <a:chOff x="3083550" y="1323269"/>
            <a:chExt cx="6076935" cy="1716622"/>
          </a:xfrm>
        </p:grpSpPr>
        <p:sp>
          <p:nvSpPr>
            <p:cNvPr id="20" name="Rectangle 19">
              <a:extLst>
                <a:ext uri="{FF2B5EF4-FFF2-40B4-BE49-F238E27FC236}">
                  <a16:creationId xmlns:a16="http://schemas.microsoft.com/office/drawing/2014/main" id="{FF619FFF-A222-4911-9EB9-4EAFE4EE0B5C}"/>
                </a:ext>
              </a:extLst>
            </p:cNvPr>
            <p:cNvSpPr/>
            <p:nvPr/>
          </p:nvSpPr>
          <p:spPr>
            <a:xfrm>
              <a:off x="6420187" y="1323269"/>
              <a:ext cx="1665566" cy="1662601"/>
            </a:xfrm>
            <a:prstGeom prst="rect">
              <a:avLst/>
            </a:prstGeom>
            <a:solidFill>
              <a:schemeClr val="bg1"/>
            </a:solidFill>
            <a:ln w="28575">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State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medical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board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investigative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initiative </a:t>
              </a:r>
            </a:p>
          </p:txBody>
        </p:sp>
        <p:sp>
          <p:nvSpPr>
            <p:cNvPr id="21" name="Rectangle 20">
              <a:extLst>
                <a:ext uri="{FF2B5EF4-FFF2-40B4-BE49-F238E27FC236}">
                  <a16:creationId xmlns:a16="http://schemas.microsoft.com/office/drawing/2014/main" id="{DC3CE9D8-F263-4249-AAD8-DD8BF33441F7}"/>
                </a:ext>
              </a:extLst>
            </p:cNvPr>
            <p:cNvSpPr/>
            <p:nvPr/>
          </p:nvSpPr>
          <p:spPr>
            <a:xfrm>
              <a:off x="7682094" y="1583482"/>
              <a:ext cx="1478391" cy="1360310"/>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Legislation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 to limit initial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opioid prescriptions </a:t>
              </a:r>
            </a:p>
          </p:txBody>
        </p:sp>
        <p:sp>
          <p:nvSpPr>
            <p:cNvPr id="22" name="Rectangle 21">
              <a:extLst>
                <a:ext uri="{FF2B5EF4-FFF2-40B4-BE49-F238E27FC236}">
                  <a16:creationId xmlns:a16="http://schemas.microsoft.com/office/drawing/2014/main" id="{1A05B92D-FDC4-43B4-99D9-CA17BB695AC3}"/>
                </a:ext>
              </a:extLst>
            </p:cNvPr>
            <p:cNvSpPr/>
            <p:nvPr/>
          </p:nvSpPr>
          <p:spPr>
            <a:xfrm>
              <a:off x="5755142" y="2133016"/>
              <a:ext cx="864973" cy="755728"/>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ACA</a:t>
              </a:r>
            </a:p>
          </p:txBody>
        </p:sp>
        <p:sp>
          <p:nvSpPr>
            <p:cNvPr id="23" name="Rectangle 22">
              <a:extLst>
                <a:ext uri="{FF2B5EF4-FFF2-40B4-BE49-F238E27FC236}">
                  <a16:creationId xmlns:a16="http://schemas.microsoft.com/office/drawing/2014/main" id="{8B944239-8B2B-4F05-BBC7-738817FD5215}"/>
                </a:ext>
              </a:extLst>
            </p:cNvPr>
            <p:cNvSpPr/>
            <p:nvPr/>
          </p:nvSpPr>
          <p:spPr>
            <a:xfrm>
              <a:off x="3083550" y="1981872"/>
              <a:ext cx="1137495" cy="1058019"/>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Voluntary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PDMP</a:t>
              </a:r>
            </a:p>
          </p:txBody>
        </p:sp>
      </p:grpSp>
      <p:grpSp>
        <p:nvGrpSpPr>
          <p:cNvPr id="3" name="Group 2">
            <a:extLst>
              <a:ext uri="{FF2B5EF4-FFF2-40B4-BE49-F238E27FC236}">
                <a16:creationId xmlns:a16="http://schemas.microsoft.com/office/drawing/2014/main" id="{686F9A4C-AD47-44A3-84CD-4A6FFC7BADDE}"/>
              </a:ext>
            </a:extLst>
          </p:cNvPr>
          <p:cNvGrpSpPr/>
          <p:nvPr/>
        </p:nvGrpSpPr>
        <p:grpSpPr>
          <a:xfrm>
            <a:off x="6679407" y="2080398"/>
            <a:ext cx="2370969" cy="3288169"/>
            <a:chOff x="8282069" y="1941345"/>
            <a:chExt cx="2776261" cy="4000808"/>
          </a:xfrm>
        </p:grpSpPr>
        <p:sp>
          <p:nvSpPr>
            <p:cNvPr id="24" name="TextBox 23">
              <a:extLst>
                <a:ext uri="{FF2B5EF4-FFF2-40B4-BE49-F238E27FC236}">
                  <a16:creationId xmlns:a16="http://schemas.microsoft.com/office/drawing/2014/main" id="{40A2B8CB-E7D6-4CAE-BBB7-5DC8CFEFB361}"/>
                </a:ext>
              </a:extLst>
            </p:cNvPr>
            <p:cNvSpPr txBox="1"/>
            <p:nvPr/>
          </p:nvSpPr>
          <p:spPr>
            <a:xfrm>
              <a:off x="9447472" y="4281650"/>
              <a:ext cx="1610858" cy="636617"/>
            </a:xfrm>
            <a:prstGeom prst="rect">
              <a:avLst/>
            </a:prstGeom>
            <a:solidFill>
              <a:srgbClr val="FFFC00"/>
            </a:solidFill>
            <a:ln w="38100">
              <a:solidFill>
                <a:srgbClr val="FF0000"/>
              </a:solid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trend change: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 (-2.7, -1.7)</a:t>
              </a:r>
            </a:p>
          </p:txBody>
        </p:sp>
        <p:sp>
          <p:nvSpPr>
            <p:cNvPr id="25" name="TextBox 24">
              <a:extLst>
                <a:ext uri="{FF2B5EF4-FFF2-40B4-BE49-F238E27FC236}">
                  <a16:creationId xmlns:a16="http://schemas.microsoft.com/office/drawing/2014/main" id="{1587B02A-5A9E-46AD-8B07-7EDF68287121}"/>
                </a:ext>
              </a:extLst>
            </p:cNvPr>
            <p:cNvSpPr txBox="1"/>
            <p:nvPr/>
          </p:nvSpPr>
          <p:spPr>
            <a:xfrm>
              <a:off x="9373215" y="2224613"/>
              <a:ext cx="1610859" cy="636617"/>
            </a:xfrm>
            <a:prstGeom prst="rect">
              <a:avLst/>
            </a:prstGeom>
            <a:solidFill>
              <a:srgbClr val="FFFC00"/>
            </a:solidFill>
            <a:ln w="38100">
              <a:solidFill>
                <a:srgbClr val="FF0000"/>
              </a:solid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trend change: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-1.5 (-2.0, -1.1)</a:t>
              </a:r>
            </a:p>
          </p:txBody>
        </p:sp>
        <p:sp>
          <p:nvSpPr>
            <p:cNvPr id="19" name="Oval 18">
              <a:extLst>
                <a:ext uri="{FF2B5EF4-FFF2-40B4-BE49-F238E27FC236}">
                  <a16:creationId xmlns:a16="http://schemas.microsoft.com/office/drawing/2014/main" id="{7705250A-F560-4A88-AFF8-E462E5229983}"/>
                </a:ext>
              </a:extLst>
            </p:cNvPr>
            <p:cNvSpPr/>
            <p:nvPr/>
          </p:nvSpPr>
          <p:spPr>
            <a:xfrm>
              <a:off x="8282069" y="1941345"/>
              <a:ext cx="1086062" cy="400080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5" name="TextBox 9">
            <a:extLst>
              <a:ext uri="{FF2B5EF4-FFF2-40B4-BE49-F238E27FC236}">
                <a16:creationId xmlns:a16="http://schemas.microsoft.com/office/drawing/2014/main" id="{69A44F22-0B65-624C-B3C7-D124B27D86C1}"/>
              </a:ext>
            </a:extLst>
          </p:cNvPr>
          <p:cNvSpPr txBox="1"/>
          <p:nvPr/>
        </p:nvSpPr>
        <p:spPr>
          <a:xfrm>
            <a:off x="0" y="281210"/>
            <a:ext cx="9144000" cy="830997"/>
          </a:xfrm>
          <a:prstGeom prst="rect">
            <a:avLst/>
          </a:prstGeom>
          <a:solidFill>
            <a:srgbClr val="0070C0"/>
          </a:solidFill>
          <a:ln>
            <a:solidFill>
              <a:schemeClr val="accent1">
                <a:lumMod val="75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Decline in mean opioid days’ supply in new opioid users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NC: 2006-2018</a:t>
            </a:r>
          </a:p>
        </p:txBody>
      </p:sp>
    </p:spTree>
    <p:extLst>
      <p:ext uri="{BB962C8B-B14F-4D97-AF65-F5344CB8AC3E}">
        <p14:creationId xmlns:p14="http://schemas.microsoft.com/office/powerpoint/2010/main" val="4287487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4E44000-71A5-4E6F-A43F-B72E327307C1}"/>
              </a:ext>
            </a:extLst>
          </p:cNvPr>
          <p:cNvGrpSpPr/>
          <p:nvPr/>
        </p:nvGrpSpPr>
        <p:grpSpPr>
          <a:xfrm>
            <a:off x="483169" y="965787"/>
            <a:ext cx="7675312" cy="5282613"/>
            <a:chOff x="2581398" y="708242"/>
            <a:chExt cx="7029203" cy="5441516"/>
          </a:xfrm>
        </p:grpSpPr>
        <p:pic>
          <p:nvPicPr>
            <p:cNvPr id="4" name="Picture 3">
              <a:extLst>
                <a:ext uri="{FF2B5EF4-FFF2-40B4-BE49-F238E27FC236}">
                  <a16:creationId xmlns:a16="http://schemas.microsoft.com/office/drawing/2014/main" id="{1D778C26-4F58-AC47-8F8A-8D427E0FF4CC}"/>
                </a:ext>
              </a:extLst>
            </p:cNvPr>
            <p:cNvPicPr/>
            <p:nvPr/>
          </p:nvPicPr>
          <p:blipFill>
            <a:blip r:embed="rId2">
              <a:extLst>
                <a:ext uri="{28A0092B-C50C-407E-A947-70E740481C1C}">
                  <a14:useLocalDpi xmlns:a14="http://schemas.microsoft.com/office/drawing/2010/main" val="0"/>
                </a:ext>
              </a:extLst>
            </a:blip>
            <a:stretch>
              <a:fillRect/>
            </a:stretch>
          </p:blipFill>
          <p:spPr>
            <a:xfrm>
              <a:off x="2581398" y="708242"/>
              <a:ext cx="7029203" cy="5441516"/>
            </a:xfrm>
            <a:prstGeom prst="rect">
              <a:avLst/>
            </a:prstGeom>
          </p:spPr>
        </p:pic>
        <p:sp>
          <p:nvSpPr>
            <p:cNvPr id="5" name="Rectangle 4">
              <a:extLst>
                <a:ext uri="{FF2B5EF4-FFF2-40B4-BE49-F238E27FC236}">
                  <a16:creationId xmlns:a16="http://schemas.microsoft.com/office/drawing/2014/main" id="{63EFB698-B388-4B2E-9564-9C178FFF416C}"/>
                </a:ext>
              </a:extLst>
            </p:cNvPr>
            <p:cNvSpPr/>
            <p:nvPr/>
          </p:nvSpPr>
          <p:spPr>
            <a:xfrm>
              <a:off x="6806192" y="708242"/>
              <a:ext cx="1007641" cy="957793"/>
            </a:xfrm>
            <a:prstGeom prst="rect">
              <a:avLst/>
            </a:prstGeom>
            <a:solidFill>
              <a:schemeClr val="bg1"/>
            </a:solidFill>
            <a:ln w="28575">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State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medical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board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investigative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initiative </a:t>
              </a:r>
            </a:p>
          </p:txBody>
        </p:sp>
        <p:sp>
          <p:nvSpPr>
            <p:cNvPr id="6" name="Rectangle 5">
              <a:extLst>
                <a:ext uri="{FF2B5EF4-FFF2-40B4-BE49-F238E27FC236}">
                  <a16:creationId xmlns:a16="http://schemas.microsoft.com/office/drawing/2014/main" id="{7DE7C9BE-96E6-41DA-8621-C0BB03EEE724}"/>
                </a:ext>
              </a:extLst>
            </p:cNvPr>
            <p:cNvSpPr/>
            <p:nvPr/>
          </p:nvSpPr>
          <p:spPr>
            <a:xfrm>
              <a:off x="8330276" y="792881"/>
              <a:ext cx="1007641" cy="783649"/>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Legislation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 to limit initial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opioid prescriptions </a:t>
              </a:r>
            </a:p>
          </p:txBody>
        </p:sp>
      </p:grpSp>
      <p:sp>
        <p:nvSpPr>
          <p:cNvPr id="8" name="TextBox 9">
            <a:extLst>
              <a:ext uri="{FF2B5EF4-FFF2-40B4-BE49-F238E27FC236}">
                <a16:creationId xmlns:a16="http://schemas.microsoft.com/office/drawing/2014/main" id="{7DA24370-4AD9-4FC9-BD7C-4F2558D56087}"/>
              </a:ext>
            </a:extLst>
          </p:cNvPr>
          <p:cNvSpPr txBox="1"/>
          <p:nvPr/>
        </p:nvSpPr>
        <p:spPr>
          <a:xfrm>
            <a:off x="0" y="227123"/>
            <a:ext cx="9144000" cy="738664"/>
          </a:xfrm>
          <a:prstGeom prst="rect">
            <a:avLst/>
          </a:prstGeom>
          <a:solidFill>
            <a:srgbClr val="0070C0"/>
          </a:solidFill>
          <a:ln>
            <a:solidFill>
              <a:schemeClr val="accent1">
                <a:lumMod val="75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But are the changes in the mean opioid days’ supply in new opioid users unintended? NC: 2012 – 2018</a:t>
            </a:r>
            <a:endParaRPr kumimoji="0" lang="en-US" sz="2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 name="Rectangle 8">
            <a:extLst>
              <a:ext uri="{FF2B5EF4-FFF2-40B4-BE49-F238E27FC236}">
                <a16:creationId xmlns:a16="http://schemas.microsoft.com/office/drawing/2014/main" id="{82AE199B-13FC-4ED5-A911-28ECD6B0D64E}"/>
              </a:ext>
            </a:extLst>
          </p:cNvPr>
          <p:cNvSpPr/>
          <p:nvPr/>
        </p:nvSpPr>
        <p:spPr>
          <a:xfrm>
            <a:off x="0" y="6316339"/>
            <a:ext cx="9144000" cy="577081"/>
          </a:xfrm>
          <a:prstGeom prst="rect">
            <a:avLst/>
          </a:prstGeom>
          <a:solidFill>
            <a:srgbClr val="0070C0"/>
          </a:solidFill>
          <a:ln>
            <a:solidFill>
              <a:schemeClr val="accent1"/>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*Maierhofer CN, </a:t>
            </a:r>
            <a:r>
              <a:rPr kumimoji="0" lang="en-US" sz="105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Ranapurwala SI</a:t>
            </a:r>
            <a:r>
              <a:rPr kumimoji="0" lang="en-US" sz="105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DiPrete BL, Fulcher N, Ringwalt CL, Chelminski PR, Ives TJ, Dasgupta N, Go VF, Pence BW.  Intended and unintended consequences: Changes in opioid prescribing practices following two policies in North Carolina, 2012–2018 – A controlled interrupted time series analysis. (under review)</a:t>
            </a:r>
          </a:p>
        </p:txBody>
      </p:sp>
    </p:spTree>
    <p:extLst>
      <p:ext uri="{BB962C8B-B14F-4D97-AF65-F5344CB8AC3E}">
        <p14:creationId xmlns:p14="http://schemas.microsoft.com/office/powerpoint/2010/main" val="2306687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158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BBC6CBE5-9C70-44F2-AA22-D48CEB1B87F7}"/>
              </a:ext>
            </a:extLst>
          </p:cNvPr>
          <p:cNvSpPr>
            <a:spLocks noGrp="1"/>
          </p:cNvSpPr>
          <p:nvPr>
            <p:ph type="title"/>
          </p:nvPr>
        </p:nvSpPr>
        <p:spPr>
          <a:xfrm>
            <a:off x="0" y="1171486"/>
            <a:ext cx="3768068" cy="4861014"/>
          </a:xfrm>
        </p:spPr>
        <p:txBody>
          <a:bodyPr>
            <a:normAutofit/>
          </a:bodyPr>
          <a:lstStyle/>
          <a:p>
            <a:r>
              <a:rPr lang="en-US" sz="2800" b="1" dirty="0">
                <a:solidFill>
                  <a:srgbClr val="FFFFFF"/>
                </a:solidFill>
                <a:latin typeface="Arial" panose="020B0604020202020204" pitchFamily="34" charset="0"/>
                <a:cs typeface="Arial" panose="020B0604020202020204" pitchFamily="34" charset="0"/>
              </a:rPr>
              <a:t>Association of NC Safe Opioid Prescribing Initiative (SOPI) with opioid prescribing in NC</a:t>
            </a:r>
            <a:br>
              <a:rPr lang="en-US" sz="2800" b="1" dirty="0">
                <a:solidFill>
                  <a:srgbClr val="FFFFFF"/>
                </a:solidFill>
                <a:latin typeface="Arial" panose="020B0604020202020204" pitchFamily="34" charset="0"/>
                <a:cs typeface="Arial" panose="020B0604020202020204" pitchFamily="34" charset="0"/>
              </a:rPr>
            </a:br>
            <a:br>
              <a:rPr lang="en-US" sz="2100" dirty="0">
                <a:solidFill>
                  <a:srgbClr val="FFFFFF"/>
                </a:solidFill>
                <a:latin typeface="Arial" panose="020B0604020202020204" pitchFamily="34" charset="0"/>
                <a:cs typeface="Arial" panose="020B0604020202020204" pitchFamily="34" charset="0"/>
              </a:rPr>
            </a:br>
            <a:r>
              <a:rPr lang="en-US" sz="2100" dirty="0">
                <a:solidFill>
                  <a:srgbClr val="FFFFFF"/>
                </a:solidFill>
                <a:latin typeface="Arial" panose="020B0604020202020204" pitchFamily="34" charset="0"/>
                <a:cs typeface="Arial" panose="020B0604020202020204" pitchFamily="34" charset="0"/>
              </a:rPr>
              <a:t>(CDC funded R49: UNC Injury Prevention Research Center; PI: Marshall; Project lead: Ranapurwala)</a:t>
            </a:r>
          </a:p>
        </p:txBody>
      </p:sp>
      <p:sp>
        <p:nvSpPr>
          <p:cNvPr id="3" name="Content Placeholder 2">
            <a:extLst>
              <a:ext uri="{FF2B5EF4-FFF2-40B4-BE49-F238E27FC236}">
                <a16:creationId xmlns:a16="http://schemas.microsoft.com/office/drawing/2014/main" id="{C98750B9-2343-4A3A-A7C0-BEB66CF82290}"/>
              </a:ext>
            </a:extLst>
          </p:cNvPr>
          <p:cNvSpPr>
            <a:spLocks noGrp="1"/>
          </p:cNvSpPr>
          <p:nvPr>
            <p:ph idx="1"/>
          </p:nvPr>
        </p:nvSpPr>
        <p:spPr>
          <a:xfrm>
            <a:off x="3968318" y="0"/>
            <a:ext cx="5175681" cy="6442502"/>
          </a:xfrm>
        </p:spPr>
        <p:txBody>
          <a:bodyPr anchor="ctr">
            <a:normAutofit/>
          </a:bodyPr>
          <a:lstStyle/>
          <a:p>
            <a:r>
              <a:rPr lang="en-US" sz="2400" u="sng" dirty="0">
                <a:solidFill>
                  <a:srgbClr val="000000"/>
                </a:solidFill>
                <a:latin typeface="Arial" panose="020B0604020202020204" pitchFamily="34" charset="0"/>
                <a:cs typeface="Arial" panose="020B0604020202020204" pitchFamily="34" charset="0"/>
              </a:rPr>
              <a:t>SOPI</a:t>
            </a:r>
            <a:r>
              <a:rPr lang="en-US" sz="2400" dirty="0">
                <a:solidFill>
                  <a:srgbClr val="000000"/>
                </a:solidFill>
                <a:latin typeface="Arial" panose="020B0604020202020204" pitchFamily="34" charset="0"/>
                <a:cs typeface="Arial" panose="020B0604020202020204" pitchFamily="34" charset="0"/>
              </a:rPr>
              <a:t>: Investigate prescribers; sent letters (April 2016)</a:t>
            </a:r>
          </a:p>
          <a:p>
            <a:endParaRPr lang="en-US" sz="1100" dirty="0">
              <a:solidFill>
                <a:srgbClr val="000000"/>
              </a:solidFill>
              <a:latin typeface="Arial" panose="020B0604020202020204" pitchFamily="34" charset="0"/>
              <a:cs typeface="Arial" panose="020B0604020202020204" pitchFamily="34" charset="0"/>
            </a:endParaRPr>
          </a:p>
          <a:p>
            <a:r>
              <a:rPr lang="en-US" sz="2400" dirty="0">
                <a:solidFill>
                  <a:srgbClr val="000000"/>
                </a:solidFill>
                <a:latin typeface="Arial" panose="020B0604020202020204" pitchFamily="34" charset="0"/>
                <a:cs typeface="Arial" panose="020B0604020202020204" pitchFamily="34" charset="0"/>
              </a:rPr>
              <a:t>Prescription monitoring program data from NC: 2010-2017</a:t>
            </a:r>
          </a:p>
          <a:p>
            <a:endParaRPr lang="en-US" sz="1100" dirty="0">
              <a:solidFill>
                <a:srgbClr val="000000"/>
              </a:solidFill>
              <a:latin typeface="Arial" panose="020B0604020202020204" pitchFamily="34" charset="0"/>
              <a:cs typeface="Arial" panose="020B0604020202020204" pitchFamily="34" charset="0"/>
            </a:endParaRPr>
          </a:p>
          <a:p>
            <a:r>
              <a:rPr lang="en-US" sz="2400" dirty="0">
                <a:solidFill>
                  <a:srgbClr val="000000"/>
                </a:solidFill>
                <a:latin typeface="Arial" panose="020B0604020202020204" pitchFamily="34" charset="0"/>
                <a:cs typeface="Arial" panose="020B0604020202020204" pitchFamily="34" charset="0"/>
              </a:rPr>
              <a:t>High dose long term opioid therapy (HD-LTOT) patients: receiving &gt;=90MME for at least 90 days</a:t>
            </a:r>
          </a:p>
          <a:p>
            <a:pPr marL="0" indent="0">
              <a:buNone/>
            </a:pPr>
            <a:endParaRPr lang="en-US" sz="1100" dirty="0">
              <a:solidFill>
                <a:srgbClr val="000000"/>
              </a:solidFill>
              <a:latin typeface="Arial" panose="020B0604020202020204" pitchFamily="34" charset="0"/>
              <a:cs typeface="Arial" panose="020B0604020202020204" pitchFamily="34" charset="0"/>
            </a:endParaRPr>
          </a:p>
          <a:p>
            <a:r>
              <a:rPr lang="en-US" sz="2400" dirty="0">
                <a:solidFill>
                  <a:srgbClr val="000000"/>
                </a:solidFill>
                <a:latin typeface="Arial" panose="020B0604020202020204" pitchFamily="34" charset="0"/>
                <a:cs typeface="Arial" panose="020B0604020202020204" pitchFamily="34" charset="0"/>
              </a:rPr>
              <a:t>Rapid tapering: &gt; 10% MME drop per week </a:t>
            </a:r>
            <a:r>
              <a:rPr lang="en-US" dirty="0">
                <a:solidFill>
                  <a:srgbClr val="000000"/>
                </a:solidFill>
                <a:latin typeface="Arial" panose="020B0604020202020204" pitchFamily="34" charset="0"/>
                <a:cs typeface="Arial" panose="020B0604020202020204" pitchFamily="34" charset="0"/>
              </a:rPr>
              <a:t>for two weeks</a:t>
            </a:r>
          </a:p>
          <a:p>
            <a:r>
              <a:rPr lang="en-US" sz="2400" dirty="0">
                <a:solidFill>
                  <a:srgbClr val="000000"/>
                </a:solidFill>
                <a:latin typeface="Arial" panose="020B0604020202020204" pitchFamily="34" charset="0"/>
                <a:cs typeface="Arial" panose="020B0604020202020204" pitchFamily="34" charset="0"/>
              </a:rPr>
              <a:t>Discontinuation: Complete stoppage for 30 days</a:t>
            </a:r>
          </a:p>
          <a:p>
            <a:endParaRPr lang="en-US" sz="1100" dirty="0">
              <a:solidFill>
                <a:srgbClr val="000000"/>
              </a:solidFill>
              <a:latin typeface="Arial" panose="020B0604020202020204" pitchFamily="34" charset="0"/>
              <a:cs typeface="Arial" panose="020B0604020202020204" pitchFamily="34" charset="0"/>
            </a:endParaRPr>
          </a:p>
          <a:p>
            <a:r>
              <a:rPr lang="en-US" sz="2400" dirty="0">
                <a:solidFill>
                  <a:srgbClr val="000000"/>
                </a:solidFill>
                <a:latin typeface="Arial" panose="020B0604020202020204" pitchFamily="34" charset="0"/>
                <a:cs typeface="Arial" panose="020B0604020202020204" pitchFamily="34" charset="0"/>
              </a:rPr>
              <a:t>Controlled interrupted time series analyses</a:t>
            </a:r>
          </a:p>
        </p:txBody>
      </p:sp>
      <p:sp>
        <p:nvSpPr>
          <p:cNvPr id="7" name="Rectangle 6">
            <a:extLst>
              <a:ext uri="{FF2B5EF4-FFF2-40B4-BE49-F238E27FC236}">
                <a16:creationId xmlns:a16="http://schemas.microsoft.com/office/drawing/2014/main" id="{129215CC-6C54-4B1C-A0E8-F62AF20EC6DD}"/>
              </a:ext>
            </a:extLst>
          </p:cNvPr>
          <p:cNvSpPr/>
          <p:nvPr/>
        </p:nvSpPr>
        <p:spPr>
          <a:xfrm>
            <a:off x="0" y="6442502"/>
            <a:ext cx="9144000" cy="415498"/>
          </a:xfrm>
          <a:prstGeom prst="rect">
            <a:avLst/>
          </a:prstGeom>
          <a:solidFill>
            <a:srgbClr val="0070C0"/>
          </a:solidFill>
          <a:ln>
            <a:solidFill>
              <a:schemeClr val="accent1"/>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Ranapurwala SI</a:t>
            </a:r>
            <a:r>
              <a:rPr kumimoji="0" lang="en-US" sz="105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Ringwalt CL, Pence BW, Schiro S, Fulcher N, DiPrete BL, Marshall SW. State Medical Board Policy and Opioid Prescribing: A Controlled Interrupted Time Series. Am J </a:t>
            </a:r>
            <a:r>
              <a:rPr kumimoji="0" lang="en-US" sz="105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Prev</a:t>
            </a:r>
            <a:r>
              <a:rPr kumimoji="0" lang="en-US" sz="105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Med. 2021 Mar;60(3):343-351. </a:t>
            </a:r>
          </a:p>
        </p:txBody>
      </p:sp>
    </p:spTree>
    <p:extLst>
      <p:ext uri="{BB962C8B-B14F-4D97-AF65-F5344CB8AC3E}">
        <p14:creationId xmlns:p14="http://schemas.microsoft.com/office/powerpoint/2010/main" val="145321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30E69F5-8352-493E-96C9-B2C69583D40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6903648" cy="5177643"/>
          </a:xfrm>
          <a:prstGeom prst="rect">
            <a:avLst/>
          </a:prstGeom>
          <a:noFill/>
          <a:ln>
            <a:noFill/>
          </a:ln>
        </p:spPr>
      </p:pic>
      <p:pic>
        <p:nvPicPr>
          <p:cNvPr id="11" name="Picture 10">
            <a:extLst>
              <a:ext uri="{FF2B5EF4-FFF2-40B4-BE49-F238E27FC236}">
                <a16:creationId xmlns:a16="http://schemas.microsoft.com/office/drawing/2014/main" id="{F4863CFA-6CA0-46C6-BED0-C6C4DEE0021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40352" y="1680263"/>
            <a:ext cx="6903649" cy="5177737"/>
          </a:xfrm>
          <a:prstGeom prst="rect">
            <a:avLst/>
          </a:prstGeom>
          <a:noFill/>
          <a:ln>
            <a:noFill/>
          </a:ln>
        </p:spPr>
      </p:pic>
    </p:spTree>
    <p:extLst>
      <p:ext uri="{BB962C8B-B14F-4D97-AF65-F5344CB8AC3E}">
        <p14:creationId xmlns:p14="http://schemas.microsoft.com/office/powerpoint/2010/main" val="3094001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D20A8EA-91C0-4ECF-A584-C788DB6D5B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714980" cy="5035138"/>
          </a:xfrm>
          <a:prstGeom prst="rect">
            <a:avLst/>
          </a:prstGeom>
        </p:spPr>
      </p:pic>
      <p:pic>
        <p:nvPicPr>
          <p:cNvPr id="9" name="Picture 8">
            <a:extLst>
              <a:ext uri="{FF2B5EF4-FFF2-40B4-BE49-F238E27FC236}">
                <a16:creationId xmlns:a16="http://schemas.microsoft.com/office/drawing/2014/main" id="{FB4E4E75-CE0F-4E34-81A6-0A48BDF7E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9021" y="1821766"/>
            <a:ext cx="6714979" cy="5036234"/>
          </a:xfrm>
          <a:prstGeom prst="rect">
            <a:avLst/>
          </a:prstGeom>
        </p:spPr>
      </p:pic>
    </p:spTree>
    <p:extLst>
      <p:ext uri="{BB962C8B-B14F-4D97-AF65-F5344CB8AC3E}">
        <p14:creationId xmlns:p14="http://schemas.microsoft.com/office/powerpoint/2010/main" val="166296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37A2D24-66E0-480A-9BC2-1E5AB7D13AD0}"/>
              </a:ext>
            </a:extLst>
          </p:cNvPr>
          <p:cNvPicPr/>
          <p:nvPr/>
        </p:nvPicPr>
        <p:blipFill>
          <a:blip r:embed="rId2">
            <a:extLst>
              <a:ext uri="{28A0092B-C50C-407E-A947-70E740481C1C}">
                <a14:useLocalDpi xmlns:a14="http://schemas.microsoft.com/office/drawing/2010/main" val="0"/>
              </a:ext>
            </a:extLst>
          </a:blip>
          <a:stretch>
            <a:fillRect/>
          </a:stretch>
        </p:blipFill>
        <p:spPr>
          <a:xfrm>
            <a:off x="0" y="0"/>
            <a:ext cx="5803392" cy="4645152"/>
          </a:xfrm>
          <a:prstGeom prst="rect">
            <a:avLst/>
          </a:prstGeom>
        </p:spPr>
      </p:pic>
      <p:pic>
        <p:nvPicPr>
          <p:cNvPr id="8" name="Picture 7">
            <a:extLst>
              <a:ext uri="{FF2B5EF4-FFF2-40B4-BE49-F238E27FC236}">
                <a16:creationId xmlns:a16="http://schemas.microsoft.com/office/drawing/2014/main" id="{87D1E66A-A114-4F1F-9B9F-D370090C8118}"/>
              </a:ext>
            </a:extLst>
          </p:cNvPr>
          <p:cNvPicPr/>
          <p:nvPr/>
        </p:nvPicPr>
        <p:blipFill>
          <a:blip r:embed="rId3">
            <a:extLst>
              <a:ext uri="{28A0092B-C50C-407E-A947-70E740481C1C}">
                <a14:useLocalDpi xmlns:a14="http://schemas.microsoft.com/office/drawing/2010/main" val="0"/>
              </a:ext>
            </a:extLst>
          </a:blip>
          <a:stretch>
            <a:fillRect/>
          </a:stretch>
        </p:blipFill>
        <p:spPr>
          <a:xfrm>
            <a:off x="3243073" y="0"/>
            <a:ext cx="5900928" cy="4645152"/>
          </a:xfrm>
          <a:prstGeom prst="rect">
            <a:avLst/>
          </a:prstGeom>
        </p:spPr>
      </p:pic>
      <p:pic>
        <p:nvPicPr>
          <p:cNvPr id="9" name="Picture 8">
            <a:extLst>
              <a:ext uri="{FF2B5EF4-FFF2-40B4-BE49-F238E27FC236}">
                <a16:creationId xmlns:a16="http://schemas.microsoft.com/office/drawing/2014/main" id="{A66039C4-51D5-4751-928D-37CAE49C4021}"/>
              </a:ext>
            </a:extLst>
          </p:cNvPr>
          <p:cNvPicPr/>
          <p:nvPr/>
        </p:nvPicPr>
        <p:blipFill>
          <a:blip r:embed="rId4">
            <a:extLst>
              <a:ext uri="{28A0092B-C50C-407E-A947-70E740481C1C}">
                <a14:useLocalDpi xmlns:a14="http://schemas.microsoft.com/office/drawing/2010/main" val="0"/>
              </a:ext>
            </a:extLst>
          </a:blip>
          <a:stretch>
            <a:fillRect/>
          </a:stretch>
        </p:blipFill>
        <p:spPr>
          <a:xfrm>
            <a:off x="1758694" y="2548129"/>
            <a:ext cx="5626611" cy="4309871"/>
          </a:xfrm>
          <a:prstGeom prst="rect">
            <a:avLst/>
          </a:prstGeom>
        </p:spPr>
      </p:pic>
    </p:spTree>
    <p:extLst>
      <p:ext uri="{BB962C8B-B14F-4D97-AF65-F5344CB8AC3E}">
        <p14:creationId xmlns:p14="http://schemas.microsoft.com/office/powerpoint/2010/main" val="162655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TotalTime>
  <Words>578</Words>
  <Application>Microsoft Office PowerPoint</Application>
  <PresentationFormat>On-screen Show (4:3)</PresentationFormat>
  <Paragraphs>67</Paragraphs>
  <Slides>11</Slides>
  <Notes>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11</vt:i4>
      </vt:variant>
    </vt:vector>
  </HeadingPairs>
  <TitlesOfParts>
    <vt:vector size="17" baseType="lpstr">
      <vt:lpstr>Arial</vt:lpstr>
      <vt:lpstr>Calibri</vt:lpstr>
      <vt:lpstr>Calibri Light</vt:lpstr>
      <vt:lpstr>Libre Franklin</vt:lpstr>
      <vt:lpstr>Office Theme</vt:lpstr>
      <vt:lpstr>1_Office Theme</vt:lpstr>
      <vt:lpstr>PowerPoint Presentation</vt:lpstr>
      <vt:lpstr>Evaluation of NC STOP act-mandated acute and post-surgical opioid prescribing limits</vt:lpstr>
      <vt:lpstr>PowerPoint Presentation</vt:lpstr>
      <vt:lpstr>PowerPoint Presentation</vt:lpstr>
      <vt:lpstr>PowerPoint Presentation</vt:lpstr>
      <vt:lpstr>Association of NC Safe Opioid Prescribing Initiative (SOPI) with opioid prescribing in NC  (CDC funded R49: UNC Injury Prevention Research Center; PI: Marshall; Project lead: Ranapurwala)</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Shabbar Ranapurwala</dc:creator>
  <cp:lastModifiedBy>Shabbar Ranapurwala</cp:lastModifiedBy>
  <cp:revision>3</cp:revision>
  <dcterms:created xsi:type="dcterms:W3CDTF">2022-03-30T09:42:53Z</dcterms:created>
  <dcterms:modified xsi:type="dcterms:W3CDTF">2022-03-30T10:04:52Z</dcterms:modified>
</cp:coreProperties>
</file>